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58" r:id="rId3"/>
    <p:sldId id="362" r:id="rId4"/>
    <p:sldId id="351" r:id="rId5"/>
    <p:sldId id="384" r:id="rId6"/>
    <p:sldId id="352" r:id="rId7"/>
    <p:sldId id="364" r:id="rId8"/>
    <p:sldId id="260" r:id="rId9"/>
    <p:sldId id="353" r:id="rId10"/>
    <p:sldId id="360" r:id="rId11"/>
    <p:sldId id="377" r:id="rId12"/>
    <p:sldId id="378" r:id="rId13"/>
    <p:sldId id="320" r:id="rId14"/>
    <p:sldId id="376" r:id="rId15"/>
    <p:sldId id="374" r:id="rId16"/>
    <p:sldId id="380" r:id="rId17"/>
    <p:sldId id="363" r:id="rId18"/>
    <p:sldId id="381" r:id="rId19"/>
    <p:sldId id="301" r:id="rId20"/>
    <p:sldId id="355" r:id="rId21"/>
    <p:sldId id="372" r:id="rId22"/>
    <p:sldId id="294" r:id="rId23"/>
    <p:sldId id="263" r:id="rId24"/>
    <p:sldId id="371" r:id="rId25"/>
    <p:sldId id="373" r:id="rId26"/>
    <p:sldId id="375" r:id="rId27"/>
    <p:sldId id="334" r:id="rId28"/>
    <p:sldId id="358" r:id="rId29"/>
    <p:sldId id="272" r:id="rId3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525"/>
    <a:srgbClr val="003264"/>
    <a:srgbClr val="00577F"/>
    <a:srgbClr val="EC6C83"/>
    <a:srgbClr val="F0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8" autoAdjust="0"/>
  </p:normalViewPr>
  <p:slideViewPr>
    <p:cSldViewPr snapToGrid="0" showGuides="1">
      <p:cViewPr varScale="1">
        <p:scale>
          <a:sx n="106" d="100"/>
          <a:sy n="106" d="100"/>
        </p:scale>
        <p:origin x="180" y="102"/>
      </p:cViewPr>
      <p:guideLst>
        <p:guide pos="3840"/>
        <p:guide orient="horz" pos="2160"/>
      </p:guideLst>
    </p:cSldViewPr>
  </p:slideViewPr>
  <p:outlineViewPr>
    <p:cViewPr>
      <p:scale>
        <a:sx n="75" d="100"/>
        <a:sy n="75" d="100"/>
      </p:scale>
      <p:origin x="0" y="-20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66DB9A0-D529-4447-A449-2C9A7F156E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F91B1B-57C9-4453-A18E-E18CE0B80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7DCD-FAA3-4856-988D-B397A652ABD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80AD51-04BD-4847-9668-CC626043F9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Réunion informelle CSSCTLA du 09.12.20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8B22E5-1B2F-47D6-8DEA-FB63B44269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8BF8B-DC1B-409B-A321-58BF63788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092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BE825-870B-47A7-B9A6-2BD69FDF9F3B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Réunion informelle CSSCTLA du 09.12.20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DB25F-CCA9-4031-8D83-39414A481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997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CD7938C-1DBC-474C-9676-00D913F97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225" y="3146222"/>
            <a:ext cx="9360000" cy="1260000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8226" y="4509658"/>
            <a:ext cx="9360000" cy="360000"/>
          </a:xfrm>
        </p:spPr>
        <p:txBody>
          <a:bodyPr anchor="t"/>
          <a:lstStyle>
            <a:lvl1pPr marL="0" indent="0" algn="l">
              <a:buNone/>
              <a:defRPr sz="16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2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543" y="1040609"/>
            <a:ext cx="10657174" cy="360000"/>
          </a:xfrm>
        </p:spPr>
        <p:txBody>
          <a:bodyPr anchor="t"/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14D-91DA-45D8-B0D1-E68A238717B4}" type="datetime1">
              <a:rPr lang="fr-FR" smtClean="0"/>
              <a:t>07/04/2021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400" y="1929771"/>
            <a:ext cx="5040000" cy="396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spcBef>
                <a:spcPts val="300"/>
              </a:spcBef>
              <a:defRPr sz="1400"/>
            </a:lvl2pPr>
            <a:lvl3pPr>
              <a:lnSpc>
                <a:spcPct val="120000"/>
              </a:lnSpc>
              <a:spcBef>
                <a:spcPts val="1300"/>
              </a:spcBef>
              <a:defRPr sz="14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33C399CE-42B8-4FD4-90D5-743F06A4639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548718" y="1420346"/>
            <a:ext cx="5040000" cy="44694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00" b="0" i="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78AF46-571A-4351-86C9-7C16B9D2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3" y="570228"/>
            <a:ext cx="10657173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12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543" y="1040609"/>
            <a:ext cx="10657174" cy="360000"/>
          </a:xfrm>
        </p:spPr>
        <p:txBody>
          <a:bodyPr anchor="t"/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14D-91DA-45D8-B0D1-E68A238717B4}" type="datetime1">
              <a:rPr lang="fr-FR" smtClean="0"/>
              <a:t>07/04/2021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78AF46-571A-4351-86C9-7C16B9D2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3" y="570228"/>
            <a:ext cx="10657173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ableau 5">
            <a:extLst>
              <a:ext uri="{FF2B5EF4-FFF2-40B4-BE49-F238E27FC236}">
                <a16:creationId xmlns:a16="http://schemas.microsoft.com/office/drawing/2014/main" id="{A7475CA4-334C-46A6-8AB6-D58361C1A5A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7750" y="1677822"/>
            <a:ext cx="6811200" cy="40324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00" i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2C4DA9C6-BB95-433D-8AA6-6D6EA887AF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67009" y="2719792"/>
            <a:ext cx="3780000" cy="3060000"/>
          </a:xfrm>
        </p:spPr>
        <p:txBody>
          <a:bodyPr anchor="b"/>
          <a:lstStyle>
            <a:lvl1pPr>
              <a:lnSpc>
                <a:spcPct val="130000"/>
              </a:lnSpc>
              <a:defRPr sz="1200" b="1" i="0"/>
            </a:lvl1pPr>
            <a:lvl2pPr>
              <a:lnSpc>
                <a:spcPct val="130000"/>
              </a:lnSpc>
              <a:defRPr sz="1200" i="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9845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542" y="1040609"/>
            <a:ext cx="10815466" cy="360000"/>
          </a:xfrm>
        </p:spPr>
        <p:txBody>
          <a:bodyPr anchor="t"/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3F7-599D-4080-945E-99428CE1D562}" type="datetime1">
              <a:rPr lang="fr-FR" smtClean="0"/>
              <a:t>07/04/2021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Date et titre de votre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8E682C0-94BB-467C-A5AD-7B086F8D1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7009" y="4699792"/>
            <a:ext cx="3780000" cy="1080000"/>
          </a:xfrm>
        </p:spPr>
        <p:txBody>
          <a:bodyPr anchor="b"/>
          <a:lstStyle>
            <a:lvl1pPr>
              <a:lnSpc>
                <a:spcPct val="130000"/>
              </a:lnSpc>
              <a:defRPr sz="1200" b="1" i="0"/>
            </a:lvl1pPr>
            <a:lvl2pPr>
              <a:lnSpc>
                <a:spcPct val="130000"/>
              </a:lnSpc>
              <a:defRPr sz="1200" i="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E0DE2A1B-42EC-44EA-9D29-6D212371CCA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037908" y="1673225"/>
            <a:ext cx="6513512" cy="402653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A13A3F-87FA-4C03-B1F2-CF8821B2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4" y="570228"/>
            <a:ext cx="10815464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256FB588-56DC-4143-88EE-134EB49221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7009" y="1578980"/>
            <a:ext cx="3779999" cy="270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spcBef>
                <a:spcPts val="300"/>
              </a:spcBef>
              <a:defRPr sz="1400"/>
            </a:lvl2pPr>
            <a:lvl3pPr>
              <a:lnSpc>
                <a:spcPct val="120000"/>
              </a:lnSpc>
              <a:spcBef>
                <a:spcPts val="1300"/>
              </a:spcBef>
              <a:defRPr sz="14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95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en exergu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2585BDCD-83C4-4E2C-83C4-94C92955FD7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l">
              <a:buNone/>
              <a:defRPr sz="14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8398A2-1BB0-4126-99AA-BE725902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31DC0-154B-4EE2-A61F-27EAFCE2216B}" type="datetime1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F9D431-C360-4856-A475-557050A1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et 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6C15B0-333C-4C06-9AC9-8D12F375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400" y="2751138"/>
            <a:ext cx="8640000" cy="2880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1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7532A651-F0F4-48C2-B997-B125AE264F7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l">
              <a:buNone/>
              <a:defRPr sz="14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8398A2-1BB0-4126-99AA-BE725902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8CBA8-FB39-47F8-8102-A189F8BCDA26}" type="datetime1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F9D431-C360-4856-A475-557050A1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et 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6C15B0-333C-4C06-9AC9-8D12F375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155" y="4609949"/>
            <a:ext cx="2520000" cy="1440000"/>
          </a:xfrm>
        </p:spPr>
        <p:txBody>
          <a:bodyPr/>
          <a:lstStyle>
            <a:lvl1pPr>
              <a:lnSpc>
                <a:spcPct val="85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044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exte en exergue sur fond bleu">
    <p:bg>
      <p:bgPr>
        <a:solidFill>
          <a:srgbClr val="005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8398A2-1BB0-4126-99AA-BE725902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2EB78A-D47E-49AC-8845-EC90ABB06D18}" type="datetime1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F9D431-C360-4856-A475-557050A1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et titre de votre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6C15B0-333C-4C06-9AC9-8D12F375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DE9198-B720-4706-8F02-CACA50E166A5}"/>
              </a:ext>
            </a:extLst>
          </p:cNvPr>
          <p:cNvSpPr txBox="1"/>
          <p:nvPr userDrawn="1"/>
        </p:nvSpPr>
        <p:spPr>
          <a:xfrm>
            <a:off x="947738" y="6370638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Caisse des Dépôts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277" y="2549041"/>
            <a:ext cx="8640000" cy="2880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0A3AB4C-AD58-4D8F-BC6F-D1A801697936}"/>
              </a:ext>
            </a:extLst>
          </p:cNvPr>
          <p:cNvCxnSpPr/>
          <p:nvPr userDrawn="1"/>
        </p:nvCxnSpPr>
        <p:spPr>
          <a:xfrm>
            <a:off x="1047750" y="6205540"/>
            <a:ext cx="10098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3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4DE154-1A8D-423C-929A-E70E6D075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956" y="1055740"/>
            <a:ext cx="2160000" cy="360000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caissedesdepots.fr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61F054-B3DD-4895-9E27-7B3EBA77B0A2}"/>
              </a:ext>
            </a:extLst>
          </p:cNvPr>
          <p:cNvGrpSpPr/>
          <p:nvPr userDrawn="1"/>
        </p:nvGrpSpPr>
        <p:grpSpPr>
          <a:xfrm>
            <a:off x="1006315" y="1465233"/>
            <a:ext cx="1374198" cy="192118"/>
            <a:chOff x="1134903" y="1462851"/>
            <a:chExt cx="1697834" cy="23736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A03C2A1-7262-4224-B966-B845D8D4E8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26320" y="1467335"/>
              <a:ext cx="335039" cy="232469"/>
            </a:xfrm>
            <a:custGeom>
              <a:avLst/>
              <a:gdLst>
                <a:gd name="T0" fmla="*/ 934 w 1124"/>
                <a:gd name="T1" fmla="*/ 0 h 778"/>
                <a:gd name="T2" fmla="*/ 190 w 1124"/>
                <a:gd name="T3" fmla="*/ 0 h 778"/>
                <a:gd name="T4" fmla="*/ 0 w 1124"/>
                <a:gd name="T5" fmla="*/ 190 h 778"/>
                <a:gd name="T6" fmla="*/ 0 w 1124"/>
                <a:gd name="T7" fmla="*/ 588 h 778"/>
                <a:gd name="T8" fmla="*/ 190 w 1124"/>
                <a:gd name="T9" fmla="*/ 778 h 778"/>
                <a:gd name="T10" fmla="*/ 934 w 1124"/>
                <a:gd name="T11" fmla="*/ 778 h 778"/>
                <a:gd name="T12" fmla="*/ 1124 w 1124"/>
                <a:gd name="T13" fmla="*/ 588 h 778"/>
                <a:gd name="T14" fmla="*/ 1124 w 1124"/>
                <a:gd name="T15" fmla="*/ 190 h 778"/>
                <a:gd name="T16" fmla="*/ 934 w 1124"/>
                <a:gd name="T17" fmla="*/ 0 h 778"/>
                <a:gd name="T18" fmla="*/ 610 w 1124"/>
                <a:gd name="T19" fmla="*/ 475 h 778"/>
                <a:gd name="T20" fmla="*/ 441 w 1124"/>
                <a:gd name="T21" fmla="*/ 562 h 778"/>
                <a:gd name="T22" fmla="*/ 441 w 1124"/>
                <a:gd name="T23" fmla="*/ 216 h 778"/>
                <a:gd name="T24" fmla="*/ 610 w 1124"/>
                <a:gd name="T25" fmla="*/ 303 h 778"/>
                <a:gd name="T26" fmla="*/ 778 w 1124"/>
                <a:gd name="T27" fmla="*/ 389 h 778"/>
                <a:gd name="T28" fmla="*/ 610 w 1124"/>
                <a:gd name="T29" fmla="*/ 475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4" h="778">
                  <a:moveTo>
                    <a:pt x="934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86" y="0"/>
                    <a:pt x="0" y="85"/>
                    <a:pt x="0" y="190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0" y="693"/>
                    <a:pt x="86" y="778"/>
                    <a:pt x="190" y="778"/>
                  </a:cubicBezTo>
                  <a:cubicBezTo>
                    <a:pt x="934" y="778"/>
                    <a:pt x="934" y="778"/>
                    <a:pt x="934" y="778"/>
                  </a:cubicBezTo>
                  <a:cubicBezTo>
                    <a:pt x="1038" y="778"/>
                    <a:pt x="1124" y="693"/>
                    <a:pt x="1124" y="588"/>
                  </a:cubicBezTo>
                  <a:cubicBezTo>
                    <a:pt x="1124" y="190"/>
                    <a:pt x="1124" y="190"/>
                    <a:pt x="1124" y="190"/>
                  </a:cubicBezTo>
                  <a:cubicBezTo>
                    <a:pt x="1124" y="85"/>
                    <a:pt x="1038" y="0"/>
                    <a:pt x="934" y="0"/>
                  </a:cubicBezTo>
                  <a:close/>
                  <a:moveTo>
                    <a:pt x="610" y="475"/>
                  </a:moveTo>
                  <a:cubicBezTo>
                    <a:pt x="441" y="562"/>
                    <a:pt x="441" y="562"/>
                    <a:pt x="441" y="562"/>
                  </a:cubicBezTo>
                  <a:cubicBezTo>
                    <a:pt x="441" y="216"/>
                    <a:pt x="441" y="216"/>
                    <a:pt x="441" y="216"/>
                  </a:cubicBezTo>
                  <a:cubicBezTo>
                    <a:pt x="610" y="303"/>
                    <a:pt x="610" y="303"/>
                    <a:pt x="610" y="303"/>
                  </a:cubicBezTo>
                  <a:cubicBezTo>
                    <a:pt x="778" y="389"/>
                    <a:pt x="778" y="389"/>
                    <a:pt x="778" y="389"/>
                  </a:cubicBezTo>
                  <a:lnTo>
                    <a:pt x="610" y="4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46CDF66-23E9-40D4-8C48-38D2A207F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20666" y="1463356"/>
              <a:ext cx="0" cy="236858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F95A7EB-EA7F-4577-B10B-9C29FF74D6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09103" y="1463356"/>
              <a:ext cx="0" cy="236858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5827162-24C1-408B-A9BF-40E6BBADA5F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642904" y="1466441"/>
              <a:ext cx="244134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47AC831-1E19-496A-B00F-0B93E54D5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46494" y="1462851"/>
              <a:ext cx="244134" cy="236953"/>
            </a:xfrm>
            <a:custGeom>
              <a:avLst/>
              <a:gdLst>
                <a:gd name="T0" fmla="*/ 66 w 66"/>
                <a:gd name="T1" fmla="*/ 39 h 64"/>
                <a:gd name="T2" fmla="*/ 66 w 66"/>
                <a:gd name="T3" fmla="*/ 64 h 64"/>
                <a:gd name="T4" fmla="*/ 52 w 66"/>
                <a:gd name="T5" fmla="*/ 64 h 64"/>
                <a:gd name="T6" fmla="*/ 52 w 66"/>
                <a:gd name="T7" fmla="*/ 41 h 64"/>
                <a:gd name="T8" fmla="*/ 45 w 66"/>
                <a:gd name="T9" fmla="*/ 31 h 64"/>
                <a:gd name="T10" fmla="*/ 37 w 66"/>
                <a:gd name="T11" fmla="*/ 36 h 64"/>
                <a:gd name="T12" fmla="*/ 37 w 66"/>
                <a:gd name="T13" fmla="*/ 40 h 64"/>
                <a:gd name="T14" fmla="*/ 37 w 66"/>
                <a:gd name="T15" fmla="*/ 64 h 64"/>
                <a:gd name="T16" fmla="*/ 23 w 66"/>
                <a:gd name="T17" fmla="*/ 64 h 64"/>
                <a:gd name="T18" fmla="*/ 23 w 66"/>
                <a:gd name="T19" fmla="*/ 21 h 64"/>
                <a:gd name="T20" fmla="*/ 37 w 66"/>
                <a:gd name="T21" fmla="*/ 21 h 64"/>
                <a:gd name="T22" fmla="*/ 37 w 66"/>
                <a:gd name="T23" fmla="*/ 27 h 64"/>
                <a:gd name="T24" fmla="*/ 37 w 66"/>
                <a:gd name="T25" fmla="*/ 27 h 64"/>
                <a:gd name="T26" fmla="*/ 37 w 66"/>
                <a:gd name="T27" fmla="*/ 27 h 64"/>
                <a:gd name="T28" fmla="*/ 37 w 66"/>
                <a:gd name="T29" fmla="*/ 27 h 64"/>
                <a:gd name="T30" fmla="*/ 50 w 66"/>
                <a:gd name="T31" fmla="*/ 20 h 64"/>
                <a:gd name="T32" fmla="*/ 66 w 66"/>
                <a:gd name="T33" fmla="*/ 39 h 64"/>
                <a:gd name="T34" fmla="*/ 8 w 66"/>
                <a:gd name="T35" fmla="*/ 0 h 64"/>
                <a:gd name="T36" fmla="*/ 0 w 66"/>
                <a:gd name="T37" fmla="*/ 7 h 64"/>
                <a:gd name="T38" fmla="*/ 7 w 66"/>
                <a:gd name="T39" fmla="*/ 15 h 64"/>
                <a:gd name="T40" fmla="*/ 8 w 66"/>
                <a:gd name="T41" fmla="*/ 15 h 64"/>
                <a:gd name="T42" fmla="*/ 16 w 66"/>
                <a:gd name="T43" fmla="*/ 7 h 64"/>
                <a:gd name="T44" fmla="*/ 8 w 66"/>
                <a:gd name="T45" fmla="*/ 0 h 64"/>
                <a:gd name="T46" fmla="*/ 0 w 66"/>
                <a:gd name="T47" fmla="*/ 64 h 64"/>
                <a:gd name="T48" fmla="*/ 15 w 66"/>
                <a:gd name="T49" fmla="*/ 64 h 64"/>
                <a:gd name="T50" fmla="*/ 15 w 66"/>
                <a:gd name="T51" fmla="*/ 21 h 64"/>
                <a:gd name="T52" fmla="*/ 0 w 66"/>
                <a:gd name="T53" fmla="*/ 21 h 64"/>
                <a:gd name="T54" fmla="*/ 0 w 66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64">
                  <a:moveTo>
                    <a:pt x="66" y="39"/>
                  </a:moveTo>
                  <a:cubicBezTo>
                    <a:pt x="66" y="64"/>
                    <a:pt x="66" y="64"/>
                    <a:pt x="6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5"/>
                    <a:pt x="50" y="31"/>
                    <a:pt x="45" y="31"/>
                  </a:cubicBezTo>
                  <a:cubicBezTo>
                    <a:pt x="41" y="31"/>
                    <a:pt x="38" y="34"/>
                    <a:pt x="37" y="36"/>
                  </a:cubicBezTo>
                  <a:cubicBezTo>
                    <a:pt x="37" y="37"/>
                    <a:pt x="37" y="38"/>
                    <a:pt x="37" y="40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3" y="25"/>
                    <a:pt x="23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9" y="24"/>
                    <a:pt x="42" y="20"/>
                    <a:pt x="50" y="20"/>
                  </a:cubicBezTo>
                  <a:cubicBezTo>
                    <a:pt x="59" y="20"/>
                    <a:pt x="66" y="26"/>
                    <a:pt x="66" y="39"/>
                  </a:cubicBezTo>
                  <a:close/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3" y="15"/>
                    <a:pt x="16" y="11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lose/>
                  <a:moveTo>
                    <a:pt x="0" y="64"/>
                  </a:moveTo>
                  <a:cubicBezTo>
                    <a:pt x="15" y="64"/>
                    <a:pt x="15" y="64"/>
                    <a:pt x="15" y="6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AutoShape 7">
              <a:extLst>
                <a:ext uri="{FF2B5EF4-FFF2-40B4-BE49-F238E27FC236}">
                  <a16:creationId xmlns:a16="http://schemas.microsoft.com/office/drawing/2014/main" id="{E297F7F2-8B2C-4536-9006-0007F8B0E81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712088" y="1477068"/>
              <a:ext cx="120649" cy="22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83B25D8-97A5-4CAD-B771-88F3AC418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8994" y="1473974"/>
              <a:ext cx="120649" cy="225830"/>
            </a:xfrm>
            <a:custGeom>
              <a:avLst/>
              <a:gdLst>
                <a:gd name="T0" fmla="*/ 21 w 33"/>
                <a:gd name="T1" fmla="*/ 64 h 64"/>
                <a:gd name="T2" fmla="*/ 21 w 33"/>
                <a:gd name="T3" fmla="*/ 35 h 64"/>
                <a:gd name="T4" fmla="*/ 31 w 33"/>
                <a:gd name="T5" fmla="*/ 35 h 64"/>
                <a:gd name="T6" fmla="*/ 33 w 33"/>
                <a:gd name="T7" fmla="*/ 23 h 64"/>
                <a:gd name="T8" fmla="*/ 21 w 33"/>
                <a:gd name="T9" fmla="*/ 23 h 64"/>
                <a:gd name="T10" fmla="*/ 21 w 33"/>
                <a:gd name="T11" fmla="*/ 16 h 64"/>
                <a:gd name="T12" fmla="*/ 27 w 33"/>
                <a:gd name="T13" fmla="*/ 10 h 64"/>
                <a:gd name="T14" fmla="*/ 33 w 33"/>
                <a:gd name="T15" fmla="*/ 10 h 64"/>
                <a:gd name="T16" fmla="*/ 33 w 33"/>
                <a:gd name="T17" fmla="*/ 0 h 64"/>
                <a:gd name="T18" fmla="*/ 24 w 33"/>
                <a:gd name="T19" fmla="*/ 0 h 64"/>
                <a:gd name="T20" fmla="*/ 10 w 33"/>
                <a:gd name="T21" fmla="*/ 15 h 64"/>
                <a:gd name="T22" fmla="*/ 10 w 33"/>
                <a:gd name="T23" fmla="*/ 23 h 64"/>
                <a:gd name="T24" fmla="*/ 0 w 33"/>
                <a:gd name="T25" fmla="*/ 23 h 64"/>
                <a:gd name="T26" fmla="*/ 0 w 33"/>
                <a:gd name="T27" fmla="*/ 35 h 64"/>
                <a:gd name="T28" fmla="*/ 10 w 33"/>
                <a:gd name="T29" fmla="*/ 35 h 64"/>
                <a:gd name="T30" fmla="*/ 10 w 33"/>
                <a:gd name="T31" fmla="*/ 64 h 64"/>
                <a:gd name="T32" fmla="*/ 21 w 33"/>
                <a:gd name="T3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64">
                  <a:moveTo>
                    <a:pt x="21" y="64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2" y="10"/>
                    <a:pt x="2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8" y="0"/>
                    <a:pt x="24" y="0"/>
                  </a:cubicBezTo>
                  <a:cubicBezTo>
                    <a:pt x="16" y="0"/>
                    <a:pt x="10" y="5"/>
                    <a:pt x="10" y="1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64"/>
                    <a:pt x="10" y="64"/>
                    <a:pt x="10" y="64"/>
                  </a:cubicBezTo>
                  <a:lnTo>
                    <a:pt x="2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2101A7A2-88B8-4770-962C-53D87EF5661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1134903" y="1466441"/>
              <a:ext cx="286703" cy="233363"/>
            </a:xfrm>
            <a:custGeom>
              <a:avLst/>
              <a:gdLst>
                <a:gd name="T0" fmla="*/ 573 w 827"/>
                <a:gd name="T1" fmla="*/ 0 h 672"/>
                <a:gd name="T2" fmla="*/ 696 w 827"/>
                <a:gd name="T3" fmla="*/ 53 h 672"/>
                <a:gd name="T4" fmla="*/ 804 w 827"/>
                <a:gd name="T5" fmla="*/ 12 h 672"/>
                <a:gd name="T6" fmla="*/ 730 w 827"/>
                <a:gd name="T7" fmla="*/ 106 h 672"/>
                <a:gd name="T8" fmla="*/ 827 w 827"/>
                <a:gd name="T9" fmla="*/ 79 h 672"/>
                <a:gd name="T10" fmla="*/ 742 w 827"/>
                <a:gd name="T11" fmla="*/ 167 h 672"/>
                <a:gd name="T12" fmla="*/ 743 w 827"/>
                <a:gd name="T13" fmla="*/ 189 h 672"/>
                <a:gd name="T14" fmla="*/ 260 w 827"/>
                <a:gd name="T15" fmla="*/ 672 h 672"/>
                <a:gd name="T16" fmla="*/ 0 w 827"/>
                <a:gd name="T17" fmla="*/ 596 h 672"/>
                <a:gd name="T18" fmla="*/ 40 w 827"/>
                <a:gd name="T19" fmla="*/ 598 h 672"/>
                <a:gd name="T20" fmla="*/ 251 w 827"/>
                <a:gd name="T21" fmla="*/ 525 h 672"/>
                <a:gd name="T22" fmla="*/ 92 w 827"/>
                <a:gd name="T23" fmla="*/ 408 h 672"/>
                <a:gd name="T24" fmla="*/ 169 w 827"/>
                <a:gd name="T25" fmla="*/ 405 h 672"/>
                <a:gd name="T26" fmla="*/ 33 w 827"/>
                <a:gd name="T27" fmla="*/ 238 h 672"/>
                <a:gd name="T28" fmla="*/ 33 w 827"/>
                <a:gd name="T29" fmla="*/ 236 h 672"/>
                <a:gd name="T30" fmla="*/ 110 w 827"/>
                <a:gd name="T31" fmla="*/ 257 h 672"/>
                <a:gd name="T32" fmla="*/ 57 w 827"/>
                <a:gd name="T33" fmla="*/ 31 h 672"/>
                <a:gd name="T34" fmla="*/ 407 w 827"/>
                <a:gd name="T35" fmla="*/ 208 h 672"/>
                <a:gd name="T36" fmla="*/ 534 w 827"/>
                <a:gd name="T37" fmla="*/ 4 h 672"/>
                <a:gd name="T38" fmla="*/ 573 w 827"/>
                <a:gd name="T3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7" h="672">
                  <a:moveTo>
                    <a:pt x="573" y="0"/>
                  </a:moveTo>
                  <a:cubicBezTo>
                    <a:pt x="619" y="0"/>
                    <a:pt x="664" y="19"/>
                    <a:pt x="696" y="53"/>
                  </a:cubicBezTo>
                  <a:cubicBezTo>
                    <a:pt x="734" y="46"/>
                    <a:pt x="771" y="32"/>
                    <a:pt x="804" y="12"/>
                  </a:cubicBezTo>
                  <a:cubicBezTo>
                    <a:pt x="792" y="51"/>
                    <a:pt x="765" y="85"/>
                    <a:pt x="730" y="106"/>
                  </a:cubicBezTo>
                  <a:cubicBezTo>
                    <a:pt x="763" y="102"/>
                    <a:pt x="796" y="93"/>
                    <a:pt x="827" y="79"/>
                  </a:cubicBezTo>
                  <a:cubicBezTo>
                    <a:pt x="804" y="113"/>
                    <a:pt x="776" y="143"/>
                    <a:pt x="742" y="167"/>
                  </a:cubicBezTo>
                  <a:cubicBezTo>
                    <a:pt x="743" y="174"/>
                    <a:pt x="743" y="182"/>
                    <a:pt x="743" y="189"/>
                  </a:cubicBezTo>
                  <a:cubicBezTo>
                    <a:pt x="743" y="413"/>
                    <a:pt x="572" y="672"/>
                    <a:pt x="260" y="672"/>
                  </a:cubicBezTo>
                  <a:cubicBezTo>
                    <a:pt x="168" y="672"/>
                    <a:pt x="77" y="646"/>
                    <a:pt x="0" y="596"/>
                  </a:cubicBezTo>
                  <a:cubicBezTo>
                    <a:pt x="13" y="597"/>
                    <a:pt x="27" y="598"/>
                    <a:pt x="40" y="598"/>
                  </a:cubicBezTo>
                  <a:cubicBezTo>
                    <a:pt x="117" y="598"/>
                    <a:pt x="191" y="573"/>
                    <a:pt x="251" y="525"/>
                  </a:cubicBezTo>
                  <a:cubicBezTo>
                    <a:pt x="178" y="524"/>
                    <a:pt x="115" y="477"/>
                    <a:pt x="92" y="408"/>
                  </a:cubicBezTo>
                  <a:cubicBezTo>
                    <a:pt x="118" y="412"/>
                    <a:pt x="144" y="411"/>
                    <a:pt x="169" y="405"/>
                  </a:cubicBezTo>
                  <a:cubicBezTo>
                    <a:pt x="90" y="389"/>
                    <a:pt x="33" y="319"/>
                    <a:pt x="33" y="238"/>
                  </a:cubicBezTo>
                  <a:cubicBezTo>
                    <a:pt x="33" y="237"/>
                    <a:pt x="33" y="237"/>
                    <a:pt x="33" y="236"/>
                  </a:cubicBezTo>
                  <a:cubicBezTo>
                    <a:pt x="56" y="249"/>
                    <a:pt x="83" y="257"/>
                    <a:pt x="110" y="257"/>
                  </a:cubicBezTo>
                  <a:cubicBezTo>
                    <a:pt x="35" y="208"/>
                    <a:pt x="12" y="108"/>
                    <a:pt x="57" y="31"/>
                  </a:cubicBezTo>
                  <a:cubicBezTo>
                    <a:pt x="143" y="137"/>
                    <a:pt x="271" y="201"/>
                    <a:pt x="407" y="208"/>
                  </a:cubicBezTo>
                  <a:cubicBezTo>
                    <a:pt x="386" y="117"/>
                    <a:pt x="443" y="25"/>
                    <a:pt x="534" y="4"/>
                  </a:cubicBezTo>
                  <a:cubicBezTo>
                    <a:pt x="547" y="1"/>
                    <a:pt x="560" y="0"/>
                    <a:pt x="57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375EA39-FE90-4420-9AB9-F2BF46559A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85366" y="1463356"/>
              <a:ext cx="0" cy="236858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61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6150" y="1597818"/>
            <a:ext cx="1008000" cy="720000"/>
          </a:xfrm>
        </p:spPr>
        <p:txBody>
          <a:bodyPr anchor="ctr"/>
          <a:lstStyle>
            <a:lvl1pPr marL="0" indent="0">
              <a:buNone/>
              <a:defRPr sz="47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967" y="1827211"/>
            <a:ext cx="3780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D132A99-2333-414D-B1A9-2C71920F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B3259707-C974-4153-9D52-17C125E50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1864" y="1827211"/>
            <a:ext cx="468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A90520A-442B-433C-B38A-D016E429D07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46150" y="3031472"/>
            <a:ext cx="1008000" cy="720000"/>
          </a:xfrm>
        </p:spPr>
        <p:txBody>
          <a:bodyPr anchor="ctr"/>
          <a:lstStyle>
            <a:lvl1pPr marL="0" indent="0">
              <a:buNone/>
              <a:defRPr sz="47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32C64283-749F-4B06-97AA-2867AE35AC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81967" y="3260865"/>
            <a:ext cx="3780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29B5A717-6A4A-4E13-BCA8-BF401EFF96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1864" y="3260865"/>
            <a:ext cx="468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B64C846-65CB-45B4-AD7B-E24D66B7A2A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6150" y="4453078"/>
            <a:ext cx="1008000" cy="720000"/>
          </a:xfrm>
        </p:spPr>
        <p:txBody>
          <a:bodyPr anchor="ctr"/>
          <a:lstStyle>
            <a:lvl1pPr marL="0" indent="0">
              <a:buNone/>
              <a:defRPr sz="47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8B9AC61C-5FEB-4953-BDBC-E50123158E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81967" y="4682471"/>
            <a:ext cx="3780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20B660EC-C247-41D8-A692-E247F16A2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41864" y="4682471"/>
            <a:ext cx="468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D077BD2B-3936-47E6-92BC-87FD9D87DEE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071552" y="1597818"/>
            <a:ext cx="1008000" cy="720000"/>
          </a:xfrm>
        </p:spPr>
        <p:txBody>
          <a:bodyPr anchor="ctr"/>
          <a:lstStyle>
            <a:lvl1pPr marL="0" indent="0">
              <a:buNone/>
              <a:defRPr sz="47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178CFD74-2A97-4A3D-A6AB-8860EF9C72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07369" y="1827211"/>
            <a:ext cx="3780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5B24D0F5-A5C8-45C4-B6AA-3E37DD1FB5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67266" y="1827211"/>
            <a:ext cx="468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5948D639-1AA3-4202-A23F-29331C454E8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071552" y="3031472"/>
            <a:ext cx="1008000" cy="720000"/>
          </a:xfrm>
        </p:spPr>
        <p:txBody>
          <a:bodyPr anchor="ctr"/>
          <a:lstStyle>
            <a:lvl1pPr marL="0" indent="0">
              <a:buNone/>
              <a:defRPr sz="47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25AC7BDD-9AEC-411C-955D-C79E29A820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07369" y="3260865"/>
            <a:ext cx="3780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E8CDD7C6-58D5-40EF-B715-9B6218BB9E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67266" y="3260865"/>
            <a:ext cx="468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EC1B0C49-A3E3-4D54-8E3A-4556519452C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071552" y="4453078"/>
            <a:ext cx="1008000" cy="720000"/>
          </a:xfrm>
        </p:spPr>
        <p:txBody>
          <a:bodyPr anchor="ctr"/>
          <a:lstStyle>
            <a:lvl1pPr marL="0" indent="0">
              <a:buNone/>
              <a:defRPr sz="47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1281430C-2DD5-40B1-BF7D-918FBC6857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07369" y="4682471"/>
            <a:ext cx="3780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>
              <a:spcBef>
                <a:spcPts val="500"/>
              </a:spcBef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2FDB1B62-984C-416E-B741-0078211E47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67266" y="4682471"/>
            <a:ext cx="468000" cy="1260000"/>
          </a:xfrm>
        </p:spPr>
        <p:txBody>
          <a:bodyPr/>
          <a:lstStyle>
            <a:lvl1pPr>
              <a:defRPr sz="1500" b="1" i="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870200" algn="r"/>
              </a:tabLst>
              <a:defRPr sz="1300" b="1"/>
            </a:lvl2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46D50F-EF6C-40C5-9271-4B4980F1660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654D0DC1-18EB-4FD0-A101-316132C12B53}" type="datetime1">
              <a:rPr lang="fr-FR" smtClean="0"/>
              <a:t>07/04/2021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299D34-CC1A-489A-8678-7E9C77034BF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fr-FR"/>
              <a:t>Date et titre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44A163-E808-4918-B1EF-540238FBC16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7A070C0-4908-44F6-87B5-812C9C64A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2711" y="1901501"/>
            <a:ext cx="2700000" cy="1620000"/>
          </a:xfrm>
        </p:spPr>
        <p:txBody>
          <a:bodyPr anchor="ctr"/>
          <a:lstStyle>
            <a:lvl1pPr algn="l">
              <a:defRPr sz="1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10" y="3295650"/>
            <a:ext cx="9360000" cy="1260000"/>
          </a:xfrm>
        </p:spPr>
        <p:txBody>
          <a:bodyPr anchor="t"/>
          <a:lstStyle>
            <a:lvl1pPr marL="0" indent="0" algn="l">
              <a:buNone/>
              <a:defRPr sz="35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58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FA35AAF-316C-40A1-A55C-D736AB7B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7023" y="3174769"/>
            <a:ext cx="2700000" cy="1620000"/>
          </a:xfrm>
        </p:spPr>
        <p:txBody>
          <a:bodyPr anchor="ctr"/>
          <a:lstStyle>
            <a:lvl1pPr algn="l">
              <a:defRPr sz="1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7022" y="4712493"/>
            <a:ext cx="9360000" cy="1260000"/>
          </a:xfrm>
        </p:spPr>
        <p:txBody>
          <a:bodyPr anchor="t"/>
          <a:lstStyle>
            <a:lvl1pPr marL="0" indent="0" algn="l">
              <a:buNone/>
              <a:defRPr sz="35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505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7A070C0-4908-44F6-87B5-812C9C64A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82" y="1508597"/>
            <a:ext cx="2700000" cy="1620000"/>
          </a:xfrm>
        </p:spPr>
        <p:txBody>
          <a:bodyPr anchor="ctr"/>
          <a:lstStyle>
            <a:lvl1pPr algn="l">
              <a:defRPr sz="1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568" y="3548064"/>
            <a:ext cx="9000000" cy="1260000"/>
          </a:xfrm>
        </p:spPr>
        <p:txBody>
          <a:bodyPr anchor="t"/>
          <a:lstStyle>
            <a:lvl1pPr marL="0" indent="0" algn="l">
              <a:buNone/>
              <a:defRPr sz="35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07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6A6FAED-6C9B-4B8A-A38B-580CB7E19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318" y="1484781"/>
            <a:ext cx="2700000" cy="1620000"/>
          </a:xfrm>
        </p:spPr>
        <p:txBody>
          <a:bodyPr anchor="ctr"/>
          <a:lstStyle>
            <a:lvl1pPr algn="l">
              <a:defRPr sz="1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4316" y="2814635"/>
            <a:ext cx="5580000" cy="1980000"/>
          </a:xfrm>
        </p:spPr>
        <p:txBody>
          <a:bodyPr anchor="t"/>
          <a:lstStyle>
            <a:lvl1pPr marL="0" indent="0" algn="l">
              <a:buNone/>
              <a:defRPr sz="35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6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A1D61D7-D1DE-4784-8578-483E24BDD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098" y="1120451"/>
            <a:ext cx="2700000" cy="1620000"/>
          </a:xfrm>
        </p:spPr>
        <p:txBody>
          <a:bodyPr anchor="ctr"/>
          <a:lstStyle>
            <a:lvl1pPr algn="l">
              <a:defRPr sz="1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097" y="2486024"/>
            <a:ext cx="9360000" cy="1260000"/>
          </a:xfrm>
        </p:spPr>
        <p:txBody>
          <a:bodyPr anchor="t"/>
          <a:lstStyle>
            <a:lvl1pPr marL="0" indent="0" algn="l">
              <a:buNone/>
              <a:defRPr sz="35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95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E02BCB-2795-4F6C-9D1E-94CF57189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4199" y="1968175"/>
            <a:ext cx="2700000" cy="1620000"/>
          </a:xfrm>
        </p:spPr>
        <p:txBody>
          <a:bodyPr anchor="ctr"/>
          <a:lstStyle>
            <a:lvl1pPr algn="l">
              <a:defRPr sz="1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199" y="3393281"/>
            <a:ext cx="9000000" cy="1260000"/>
          </a:xfrm>
        </p:spPr>
        <p:txBody>
          <a:bodyPr anchor="t"/>
          <a:lstStyle>
            <a:lvl1pPr marL="0" indent="0" algn="l">
              <a:buNone/>
              <a:defRPr sz="35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779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543" y="1040609"/>
            <a:ext cx="10440000" cy="360000"/>
          </a:xfrm>
        </p:spPr>
        <p:txBody>
          <a:bodyPr anchor="t"/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6DFC-B64C-4499-8A7A-2A7002FDFA77}" type="datetime1">
              <a:rPr lang="fr-FR" smtClean="0"/>
              <a:t>07/04/2021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FE0740-652B-4091-9D56-903E4940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B5FB203-AE81-4A98-AA92-313B689FD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2399" y="1929771"/>
            <a:ext cx="10439143" cy="3960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spcBef>
                <a:spcPts val="300"/>
              </a:spcBef>
              <a:defRPr sz="1400"/>
            </a:lvl2pPr>
            <a:lvl3pPr>
              <a:lnSpc>
                <a:spcPct val="120000"/>
              </a:lnSpc>
              <a:spcBef>
                <a:spcPts val="1300"/>
              </a:spcBef>
              <a:defRPr sz="14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9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4" y="570228"/>
            <a:ext cx="1044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544" y="1951831"/>
            <a:ext cx="1044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8657" y="6400800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750" b="1">
                <a:solidFill>
                  <a:schemeClr val="tx1"/>
                </a:solidFill>
              </a:defRPr>
            </a:lvl1pPr>
          </a:lstStyle>
          <a:p>
            <a:fld id="{287AA89D-6C8C-4400-8105-7EAF7F5A49FF}" type="datetime1">
              <a:rPr lang="fr-FR" smtClean="0"/>
              <a:t>07/04/2021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44557" y="6400800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Date et 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3716" y="6372224"/>
            <a:ext cx="540000" cy="28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05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71D1A00-F529-45FB-8C93-60495828C4EF}"/>
              </a:ext>
            </a:extLst>
          </p:cNvPr>
          <p:cNvCxnSpPr/>
          <p:nvPr userDrawn="1"/>
        </p:nvCxnSpPr>
        <p:spPr>
          <a:xfrm>
            <a:off x="1047750" y="6205540"/>
            <a:ext cx="10098000" cy="0"/>
          </a:xfrm>
          <a:prstGeom prst="line">
            <a:avLst/>
          </a:prstGeom>
          <a:ln w="25400">
            <a:solidFill>
              <a:srgbClr val="F0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1A8DA22-622A-4244-A053-9CD3763E5A8F}"/>
              </a:ext>
            </a:extLst>
          </p:cNvPr>
          <p:cNvSpPr txBox="1"/>
          <p:nvPr userDrawn="1"/>
        </p:nvSpPr>
        <p:spPr>
          <a:xfrm>
            <a:off x="947738" y="6370638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Caisse des Dépôts</a:t>
            </a:r>
          </a:p>
        </p:txBody>
      </p:sp>
      <p:sp>
        <p:nvSpPr>
          <p:cNvPr id="7" name="MSIPCMContentMarking" descr="{&quot;HashCode&quot;:967973103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82370198-681A-4306-B410-FB7784CF4D32}"/>
              </a:ext>
            </a:extLst>
          </p:cNvPr>
          <p:cNvSpPr txBox="1"/>
          <p:nvPr userDrawn="1"/>
        </p:nvSpPr>
        <p:spPr>
          <a:xfrm>
            <a:off x="0" y="65956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A8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1" r:id="rId9"/>
    <p:sldLayoutId id="2147483667" r:id="rId10"/>
    <p:sldLayoutId id="2147483673" r:id="rId11"/>
    <p:sldLayoutId id="2147483668" r:id="rId12"/>
    <p:sldLayoutId id="2147483654" r:id="rId13"/>
    <p:sldLayoutId id="2147483671" r:id="rId14"/>
    <p:sldLayoutId id="2147483669" r:id="rId15"/>
    <p:sldLayoutId id="214748365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180000" algn="l" defTabSz="914400" rtl="0" eaLnBrk="1" latinLnBrk="0" hangingPunct="1">
        <a:lnSpc>
          <a:spcPct val="100000"/>
        </a:lnSpc>
        <a:spcBef>
          <a:spcPts val="1700"/>
        </a:spcBef>
        <a:buClr>
          <a:schemeClr val="tx1"/>
        </a:buClr>
        <a:buFont typeface="+mj-lt"/>
        <a:buAutoNum type="arabicPeriod"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306000" indent="-108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96000" indent="-108000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‐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caissedesdepots.fr/jplatform/jcms/pr2_2288426/flash-infos" TargetMode="External"/><Relationship Id="rId2" Type="http://schemas.openxmlformats.org/officeDocument/2006/relationships/hyperlink" Target="https://next.caissedesdepots.fr/jplatform/jcms/pr2_2231078/covid-19-les-mesures-sanitaires-dans-les-locaux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next.caissedesdepots.fr/jplatform/jcms/pr1_2323864/angers-et-cholet-decouvrez-toutes-les-informations-pour-travailler-sereinement" TargetMode="External"/><Relationship Id="rId4" Type="http://schemas.openxmlformats.org/officeDocument/2006/relationships/hyperlink" Target="https://next.caissedesdepots.fr/jplatform/jcms/pr1_2135771/epidemie-covid-19-les-mesures-rh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739" y="3429000"/>
            <a:ext cx="9996316" cy="1260000"/>
          </a:xfrm>
        </p:spPr>
        <p:txBody>
          <a:bodyPr/>
          <a:lstStyle/>
          <a:p>
            <a:r>
              <a:rPr lang="fr-FR" dirty="0"/>
              <a:t>Point de situation sanitaire - Covid-19</a:t>
            </a:r>
            <a:br>
              <a:rPr lang="fr-FR" dirty="0"/>
            </a:br>
            <a:br>
              <a:rPr lang="fr-FR" dirty="0"/>
            </a:br>
            <a:r>
              <a:rPr lang="fr-FR" b="0" dirty="0"/>
              <a:t>Site Angers-Cholet</a:t>
            </a:r>
            <a:br>
              <a:rPr lang="fr-FR" b="0" dirty="0"/>
            </a:br>
            <a:endParaRPr lang="fr-FR" b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010" y="4897110"/>
            <a:ext cx="9883774" cy="360000"/>
          </a:xfrm>
        </p:spPr>
        <p:txBody>
          <a:bodyPr/>
          <a:lstStyle/>
          <a:p>
            <a:r>
              <a:rPr lang="fr-FR" dirty="0"/>
              <a:t>CSSCTLA du 08.04.21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FCE233-859A-4AD5-A46B-E760992E9F93}"/>
              </a:ext>
            </a:extLst>
          </p:cNvPr>
          <p:cNvSpPr txBox="1"/>
          <p:nvPr/>
        </p:nvSpPr>
        <p:spPr>
          <a:xfrm>
            <a:off x="1928398" y="5103222"/>
            <a:ext cx="2751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2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508" y="1156923"/>
            <a:ext cx="10439143" cy="5495876"/>
          </a:xfrm>
        </p:spPr>
        <p:txBody>
          <a:bodyPr/>
          <a:lstStyle/>
          <a:p>
            <a:endParaRPr lang="fr-FR" i="0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i="0" dirty="0"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CD7FC4-9FA2-4FEE-BF44-71606FEBD0E1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Informations diverses relatives à l’environnement de travail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5AA69A-35DF-4CF9-8ECC-CD9C8CDF2896}"/>
              </a:ext>
            </a:extLst>
          </p:cNvPr>
          <p:cNvSpPr txBox="1"/>
          <p:nvPr/>
        </p:nvSpPr>
        <p:spPr>
          <a:xfrm>
            <a:off x="688518" y="884690"/>
            <a:ext cx="10439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1F4525"/>
              </a:solidFill>
            </a:endParaRPr>
          </a:p>
          <a:p>
            <a:endParaRPr lang="fr-FR" dirty="0">
              <a:solidFill>
                <a:srgbClr val="1F45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/>
                </a:solidFill>
              </a:rPr>
              <a:t>Les matériels mis à disposition au sein des tisaneries peuvent être utilisés </a:t>
            </a:r>
            <a:r>
              <a:rPr lang="fr-FR" dirty="0">
                <a:solidFill>
                  <a:schemeClr val="tx2"/>
                </a:solidFill>
              </a:rPr>
              <a:t>(micro-ondes)</a:t>
            </a:r>
          </a:p>
          <a:p>
            <a:r>
              <a:rPr lang="fr-FR" dirty="0">
                <a:solidFill>
                  <a:schemeClr val="tx2"/>
                </a:solidFill>
              </a:rPr>
              <a:t>Du matériel de nettoyage est mis à disposition. Néanmoins il est interdit d’y stationner.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/>
                </a:solidFill>
              </a:rPr>
              <a:t>Les tisaneries de Quatuor sont accessibles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/>
                </a:solidFill>
              </a:rPr>
              <a:t>Les deux tisaneries sont ouvertes sur la rue Louis Gain </a:t>
            </a:r>
            <a:r>
              <a:rPr lang="fr-FR" dirty="0">
                <a:solidFill>
                  <a:schemeClr val="tx2"/>
                </a:solidFill>
              </a:rPr>
              <a:t>: celle du rez-de-chaussée, celle du 5</a:t>
            </a:r>
            <a:r>
              <a:rPr lang="fr-FR" baseline="30000" dirty="0">
                <a:solidFill>
                  <a:schemeClr val="tx2"/>
                </a:solidFill>
              </a:rPr>
              <a:t>ème</a:t>
            </a:r>
            <a:r>
              <a:rPr lang="fr-FR" dirty="0">
                <a:solidFill>
                  <a:schemeClr val="tx2"/>
                </a:solidFill>
              </a:rPr>
              <a:t> étage du bâtiment A sont accessibles à l’ensemble du personnel et pas seulement aux personnes de l’étage.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/>
                </a:solidFill>
              </a:rPr>
              <a:t>La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b="1" dirty="0">
                <a:solidFill>
                  <a:schemeClr val="tx2"/>
                </a:solidFill>
              </a:rPr>
              <a:t>SVD Angers sera fermée à compter du 9 avril jusqu’à nouvel ordre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C3B70-4F6B-4AF1-BC5C-FCA7161AA7CB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200549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Présence sur site au 26.03.21 – intérimaires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FB3B1-C6EC-4833-A2A2-F320861CE529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6CF5E29-632E-4ACD-A3C3-1BA9F091C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13212"/>
              </p:ext>
            </p:extLst>
          </p:nvPr>
        </p:nvGraphicFramePr>
        <p:xfrm>
          <a:off x="931544" y="1602463"/>
          <a:ext cx="8691881" cy="2999543"/>
        </p:xfrm>
        <a:graphic>
          <a:graphicData uri="http://schemas.openxmlformats.org/drawingml/2006/table">
            <a:tbl>
              <a:tblPr firstRow="1" firstCol="1" bandRow="1"/>
              <a:tblGrid>
                <a:gridCol w="1658889">
                  <a:extLst>
                    <a:ext uri="{9D8B030D-6E8A-4147-A177-3AD203B41FA5}">
                      <a16:colId xmlns:a16="http://schemas.microsoft.com/office/drawing/2014/main" val="3145440421"/>
                    </a:ext>
                  </a:extLst>
                </a:gridCol>
                <a:gridCol w="1493556">
                  <a:extLst>
                    <a:ext uri="{9D8B030D-6E8A-4147-A177-3AD203B41FA5}">
                      <a16:colId xmlns:a16="http://schemas.microsoft.com/office/drawing/2014/main" val="4242513205"/>
                    </a:ext>
                  </a:extLst>
                </a:gridCol>
                <a:gridCol w="1062739">
                  <a:extLst>
                    <a:ext uri="{9D8B030D-6E8A-4147-A177-3AD203B41FA5}">
                      <a16:colId xmlns:a16="http://schemas.microsoft.com/office/drawing/2014/main" val="2714349602"/>
                    </a:ext>
                  </a:extLst>
                </a:gridCol>
                <a:gridCol w="1127123">
                  <a:extLst>
                    <a:ext uri="{9D8B030D-6E8A-4147-A177-3AD203B41FA5}">
                      <a16:colId xmlns:a16="http://schemas.microsoft.com/office/drawing/2014/main" val="206182621"/>
                    </a:ext>
                  </a:extLst>
                </a:gridCol>
                <a:gridCol w="1239199">
                  <a:extLst>
                    <a:ext uri="{9D8B030D-6E8A-4147-A177-3AD203B41FA5}">
                      <a16:colId xmlns:a16="http://schemas.microsoft.com/office/drawing/2014/main" val="3258946642"/>
                    </a:ext>
                  </a:extLst>
                </a:gridCol>
                <a:gridCol w="1042475">
                  <a:extLst>
                    <a:ext uri="{9D8B030D-6E8A-4147-A177-3AD203B41FA5}">
                      <a16:colId xmlns:a16="http://schemas.microsoft.com/office/drawing/2014/main" val="2250186849"/>
                    </a:ext>
                  </a:extLst>
                </a:gridCol>
                <a:gridCol w="1067900">
                  <a:extLst>
                    <a:ext uri="{9D8B030D-6E8A-4147-A177-3AD203B41FA5}">
                      <a16:colId xmlns:a16="http://schemas.microsoft.com/office/drawing/2014/main" val="3945387542"/>
                    </a:ext>
                  </a:extLst>
                </a:gridCol>
              </a:tblGrid>
              <a:tr h="374943"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RUE LOUIS GAIN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QUATUOR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QUATUOR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CHOLET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AUSTERLITZ 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80381"/>
                  </a:ext>
                </a:extLst>
              </a:tr>
              <a:tr h="374943"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DSC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424501"/>
                  </a:ext>
                </a:extLst>
              </a:tr>
              <a:tr h="374943"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GESTION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91733"/>
                  </a:ext>
                </a:extLst>
              </a:tr>
              <a:tr h="749885"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MOYENS OPERATIONNELS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522158"/>
                  </a:ext>
                </a:extLst>
              </a:tr>
              <a:tr h="374943"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DFPC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38944"/>
                  </a:ext>
                </a:extLst>
              </a:tr>
              <a:tr h="374943"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PARIS GESTIONS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625170"/>
                  </a:ext>
                </a:extLst>
              </a:tr>
              <a:tr h="374943"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74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6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Prévisionnel de présence sur site par bâtiment – semaine du 6 avril au 9 avril 2021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8C5493-DE31-436A-BF41-24DACB145C6B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DE035-832B-4A28-B060-C4AB82D6549B}"/>
              </a:ext>
            </a:extLst>
          </p:cNvPr>
          <p:cNvSpPr/>
          <p:nvPr/>
        </p:nvSpPr>
        <p:spPr>
          <a:xfrm>
            <a:off x="931543" y="4337766"/>
            <a:ext cx="10618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Capacité tous sites confondus : 1 148. </a:t>
            </a:r>
          </a:p>
          <a:p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détails, tous sites : maximum = </a:t>
            </a:r>
            <a:r>
              <a:rPr lang="fr-FR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342 présents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(30% de taux d’occupation – 375 et 33% la semaine précédente)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6A68BF-14AF-4514-894B-1D2028E47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10464"/>
              </p:ext>
            </p:extLst>
          </p:nvPr>
        </p:nvGraphicFramePr>
        <p:xfrm>
          <a:off x="931863" y="1038228"/>
          <a:ext cx="2897753" cy="2890972"/>
        </p:xfrm>
        <a:graphic>
          <a:graphicData uri="http://schemas.openxmlformats.org/drawingml/2006/table">
            <a:tbl>
              <a:tblPr firstRow="1" firstCol="1" bandRow="1"/>
              <a:tblGrid>
                <a:gridCol w="831955">
                  <a:extLst>
                    <a:ext uri="{9D8B030D-6E8A-4147-A177-3AD203B41FA5}">
                      <a16:colId xmlns:a16="http://schemas.microsoft.com/office/drawing/2014/main" val="1603285568"/>
                    </a:ext>
                  </a:extLst>
                </a:gridCol>
                <a:gridCol w="2065798">
                  <a:extLst>
                    <a:ext uri="{9D8B030D-6E8A-4147-A177-3AD203B41FA5}">
                      <a16:colId xmlns:a16="http://schemas.microsoft.com/office/drawing/2014/main" val="2450974489"/>
                    </a:ext>
                  </a:extLst>
                </a:gridCol>
              </a:tblGrid>
              <a:tr h="412996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Bâtiment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Capacitaire à 50%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431919"/>
                  </a:ext>
                </a:extLst>
              </a:tr>
              <a:tr h="412996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 et 24 rue Louis Gain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56749"/>
                  </a:ext>
                </a:extLst>
              </a:tr>
              <a:tr h="412996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Quatuor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56281"/>
                  </a:ext>
                </a:extLst>
              </a:tr>
              <a:tr h="412996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Cholet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52024"/>
                  </a:ext>
                </a:extLst>
              </a:tr>
              <a:tr h="412996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Saint Serge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66002"/>
                  </a:ext>
                </a:extLst>
              </a:tr>
              <a:tr h="412996"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5677"/>
                  </a:ext>
                </a:extLst>
              </a:tr>
              <a:tr h="412996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574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1108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35294AE-EB91-4189-8084-C623C34A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8827"/>
              </p:ext>
            </p:extLst>
          </p:nvPr>
        </p:nvGraphicFramePr>
        <p:xfrm>
          <a:off x="4191753" y="1038229"/>
          <a:ext cx="7179512" cy="2909082"/>
        </p:xfrm>
        <a:graphic>
          <a:graphicData uri="http://schemas.openxmlformats.org/drawingml/2006/table">
            <a:tbl>
              <a:tblPr firstRow="1" firstCol="1" bandRow="1"/>
              <a:tblGrid>
                <a:gridCol w="897439">
                  <a:extLst>
                    <a:ext uri="{9D8B030D-6E8A-4147-A177-3AD203B41FA5}">
                      <a16:colId xmlns:a16="http://schemas.microsoft.com/office/drawing/2014/main" val="1333166943"/>
                    </a:ext>
                  </a:extLst>
                </a:gridCol>
                <a:gridCol w="897439">
                  <a:extLst>
                    <a:ext uri="{9D8B030D-6E8A-4147-A177-3AD203B41FA5}">
                      <a16:colId xmlns:a16="http://schemas.microsoft.com/office/drawing/2014/main" val="2011715223"/>
                    </a:ext>
                  </a:extLst>
                </a:gridCol>
                <a:gridCol w="897439">
                  <a:extLst>
                    <a:ext uri="{9D8B030D-6E8A-4147-A177-3AD203B41FA5}">
                      <a16:colId xmlns:a16="http://schemas.microsoft.com/office/drawing/2014/main" val="1024223011"/>
                    </a:ext>
                  </a:extLst>
                </a:gridCol>
                <a:gridCol w="897439">
                  <a:extLst>
                    <a:ext uri="{9D8B030D-6E8A-4147-A177-3AD203B41FA5}">
                      <a16:colId xmlns:a16="http://schemas.microsoft.com/office/drawing/2014/main" val="2354655256"/>
                    </a:ext>
                  </a:extLst>
                </a:gridCol>
                <a:gridCol w="897439">
                  <a:extLst>
                    <a:ext uri="{9D8B030D-6E8A-4147-A177-3AD203B41FA5}">
                      <a16:colId xmlns:a16="http://schemas.microsoft.com/office/drawing/2014/main" val="1627694954"/>
                    </a:ext>
                  </a:extLst>
                </a:gridCol>
                <a:gridCol w="897439">
                  <a:extLst>
                    <a:ext uri="{9D8B030D-6E8A-4147-A177-3AD203B41FA5}">
                      <a16:colId xmlns:a16="http://schemas.microsoft.com/office/drawing/2014/main" val="2554351534"/>
                    </a:ext>
                  </a:extLst>
                </a:gridCol>
                <a:gridCol w="897439">
                  <a:extLst>
                    <a:ext uri="{9D8B030D-6E8A-4147-A177-3AD203B41FA5}">
                      <a16:colId xmlns:a16="http://schemas.microsoft.com/office/drawing/2014/main" val="845606708"/>
                    </a:ext>
                  </a:extLst>
                </a:gridCol>
                <a:gridCol w="897439">
                  <a:extLst>
                    <a:ext uri="{9D8B030D-6E8A-4147-A177-3AD203B41FA5}">
                      <a16:colId xmlns:a16="http://schemas.microsoft.com/office/drawing/2014/main" val="1616948972"/>
                    </a:ext>
                  </a:extLst>
                </a:gridCol>
              </a:tblGrid>
              <a:tr h="425842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écart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Mercredi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écart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Jeudi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écart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Vendredi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écart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55464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-154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14069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-67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-71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-53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-83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07045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6297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71969"/>
                  </a:ext>
                </a:extLst>
              </a:tr>
              <a:tr h="425842"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13921"/>
                  </a:ext>
                </a:extLst>
              </a:tr>
              <a:tr h="354030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-252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-245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-232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-283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734" marR="427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9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Informations des directions métiers (1/4)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DBA34-3A4D-4216-B385-CB3120949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2401" y="1828800"/>
            <a:ext cx="10439143" cy="3368244"/>
          </a:xfrm>
        </p:spPr>
        <p:txBody>
          <a:bodyPr/>
          <a:lstStyle/>
          <a:p>
            <a:r>
              <a:rPr lang="fr-FR" sz="1800" i="0" dirty="0"/>
              <a:t> 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1800" i="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DC58E-B41B-4E7C-BC83-8B3B3C4A9F8A}"/>
              </a:ext>
            </a:extLst>
          </p:cNvPr>
          <p:cNvSpPr/>
          <p:nvPr/>
        </p:nvSpPr>
        <p:spPr>
          <a:xfrm>
            <a:off x="931544" y="1038228"/>
            <a:ext cx="102277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chemeClr val="tx2"/>
                </a:solidFill>
                <a:ea typeface="Calibri" panose="020F0502020204030204" pitchFamily="34" charset="0"/>
              </a:rPr>
              <a:t>Direction de la Gestion</a:t>
            </a:r>
          </a:p>
          <a:p>
            <a:pPr>
              <a:spcAft>
                <a:spcPts val="0"/>
              </a:spcAft>
            </a:pPr>
            <a:endParaRPr lang="fr-FR" u="sng" dirty="0">
              <a:solidFill>
                <a:schemeClr val="tx2"/>
              </a:solidFill>
              <a:highlight>
                <a:srgbClr val="FFFF00"/>
              </a:highlight>
              <a:ea typeface="Calibri" panose="020F0502020204030204" pitchFamily="34" charset="0"/>
            </a:endParaRPr>
          </a:p>
          <a:p>
            <a:r>
              <a:rPr lang="fr-FR" u="sng" dirty="0">
                <a:solidFill>
                  <a:schemeClr val="tx2"/>
                </a:solidFill>
              </a:rPr>
              <a:t>Données chiffrées pour mars 2021</a:t>
            </a:r>
            <a:r>
              <a:rPr lang="fr-FR" dirty="0">
                <a:solidFill>
                  <a:schemeClr val="tx2"/>
                </a:solidFill>
              </a:rPr>
              <a:t>:</a:t>
            </a:r>
          </a:p>
          <a:p>
            <a:pPr lvl="0"/>
            <a:r>
              <a:rPr lang="fr-FR" dirty="0">
                <a:solidFill>
                  <a:schemeClr val="tx2"/>
                </a:solidFill>
              </a:rPr>
              <a:t>Stock dossiers à traiter au 01.03.21: </a:t>
            </a:r>
            <a:r>
              <a:rPr lang="fr-FR" b="1" dirty="0">
                <a:solidFill>
                  <a:schemeClr val="tx2"/>
                </a:solidFill>
              </a:rPr>
              <a:t>23 847</a:t>
            </a:r>
            <a:r>
              <a:rPr lang="fr-FR" dirty="0">
                <a:solidFill>
                  <a:schemeClr val="tx2"/>
                </a:solidFill>
              </a:rPr>
              <a:t> (18 741 au 01.02.21)</a:t>
            </a:r>
          </a:p>
          <a:p>
            <a:pPr lvl="0"/>
            <a:endParaRPr lang="fr-FR" dirty="0">
              <a:solidFill>
                <a:schemeClr val="tx2"/>
              </a:solidFill>
            </a:endParaRPr>
          </a:p>
          <a:p>
            <a:r>
              <a:rPr lang="fr-FR" u="sng" dirty="0">
                <a:solidFill>
                  <a:schemeClr val="tx2"/>
                </a:solidFill>
              </a:rPr>
              <a:t>Intérimaires, situation au 1.04.21</a:t>
            </a:r>
            <a:r>
              <a:rPr lang="fr-FR" dirty="0">
                <a:solidFill>
                  <a:schemeClr val="tx2"/>
                </a:solidFill>
              </a:rPr>
              <a:t>:</a:t>
            </a:r>
          </a:p>
          <a:p>
            <a:pPr lvl="0"/>
            <a:r>
              <a:rPr lang="fr-FR" b="1" dirty="0">
                <a:solidFill>
                  <a:schemeClr val="tx2"/>
                </a:solidFill>
              </a:rPr>
              <a:t>17</a:t>
            </a:r>
            <a:r>
              <a:rPr lang="fr-FR" dirty="0">
                <a:solidFill>
                  <a:schemeClr val="tx2"/>
                </a:solidFill>
              </a:rPr>
              <a:t> au service affiliés (12 à Angers, 5 à Cholet) </a:t>
            </a:r>
          </a:p>
          <a:p>
            <a:pPr lvl="0"/>
            <a:r>
              <a:rPr lang="fr-FR" b="1" dirty="0">
                <a:solidFill>
                  <a:schemeClr val="tx2"/>
                </a:solidFill>
              </a:rPr>
              <a:t>3 </a:t>
            </a:r>
            <a:r>
              <a:rPr lang="fr-FR" dirty="0">
                <a:solidFill>
                  <a:schemeClr val="tx2"/>
                </a:solidFill>
              </a:rPr>
              <a:t>au service retraités (1 à Angers, 2 à Cholet)</a:t>
            </a:r>
          </a:p>
          <a:p>
            <a:pPr lvl="0"/>
            <a:endParaRPr lang="fr-FR" dirty="0">
              <a:solidFill>
                <a:schemeClr val="tx2"/>
              </a:solidFill>
            </a:endParaRPr>
          </a:p>
          <a:p>
            <a:r>
              <a:rPr lang="fr-FR" u="sng" dirty="0">
                <a:solidFill>
                  <a:schemeClr val="tx2"/>
                </a:solidFill>
              </a:rPr>
              <a:t>Service Employeurs : Formations PEPS en présentiel :</a:t>
            </a:r>
            <a:endParaRPr lang="fr-FR" dirty="0">
              <a:solidFill>
                <a:schemeClr val="tx2"/>
              </a:solidFill>
            </a:endParaRPr>
          </a:p>
          <a:p>
            <a:pPr lvl="0"/>
            <a:r>
              <a:rPr lang="fr-FR" dirty="0">
                <a:solidFill>
                  <a:schemeClr val="tx2"/>
                </a:solidFill>
              </a:rPr>
              <a:t>Présence de 8 bordelais sur site (RLG) du 16 au 18 Mars</a:t>
            </a:r>
          </a:p>
          <a:p>
            <a:pPr lvl="0"/>
            <a:r>
              <a:rPr lang="fr-FR" dirty="0">
                <a:solidFill>
                  <a:schemeClr val="tx2"/>
                </a:solidFill>
              </a:rPr>
              <a:t>Présence de 3 bordelais sur site (RLG) du 13 au 15 Avril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>
              <a:spcAft>
                <a:spcPts val="0"/>
              </a:spcAft>
            </a:pPr>
            <a:endParaRPr lang="fr-FR" dirty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E0099-1561-4E87-B182-6E56AEAAF5B6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353748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CEE73D-16A5-4999-8E61-6344D93FCA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44557" y="6400800"/>
            <a:ext cx="3600000" cy="252000"/>
          </a:xfrm>
        </p:spPr>
        <p:txBody>
          <a:bodyPr/>
          <a:lstStyle/>
          <a:p>
            <a:r>
              <a:rPr lang="fr-FR"/>
              <a:t>Date et titre de votre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0190" y="822139"/>
            <a:ext cx="11099409" cy="4997783"/>
          </a:xfrm>
        </p:spPr>
        <p:txBody>
          <a:bodyPr/>
          <a:lstStyle/>
          <a:p>
            <a:r>
              <a:rPr lang="fr-FR" sz="1800" b="1" i="0" dirty="0"/>
              <a:t>Direction de la Stratégie Clients : Résultats des indicateurs COG à fin février 2021</a:t>
            </a:r>
          </a:p>
          <a:p>
            <a:endParaRPr lang="fr-FR" b="1" u="sng" dirty="0">
              <a:solidFill>
                <a:schemeClr val="tx1"/>
              </a:solidFill>
            </a:endParaRPr>
          </a:p>
          <a:p>
            <a:r>
              <a:rPr lang="fr-FR" b="1" i="0" u="sng" dirty="0">
                <a:solidFill>
                  <a:schemeClr val="tx1"/>
                </a:solidFill>
              </a:rPr>
              <a:t>Pour IRCANTEC</a:t>
            </a:r>
            <a:endParaRPr lang="fr-FR" i="0" dirty="0">
              <a:solidFill>
                <a:schemeClr val="tx1"/>
              </a:solidFill>
            </a:endParaRPr>
          </a:p>
          <a:p>
            <a:r>
              <a:rPr lang="fr-FR" b="1" i="0" dirty="0"/>
              <a:t>Taux d’appels décrochés = 89,94%</a:t>
            </a:r>
          </a:p>
          <a:p>
            <a:r>
              <a:rPr lang="fr-FR" i="0" dirty="0"/>
              <a:t>Taux de traitement des courriels en 2 jours ouvrés = Plus de statistiques depuis novembre 2020 du fait du changement d’outil de gestion des mails.</a:t>
            </a:r>
          </a:p>
          <a:p>
            <a:r>
              <a:rPr lang="fr-FR" b="1" i="0" dirty="0"/>
              <a:t>Taux de réponse aux réclamations traitées dans les délais = 86,23% </a:t>
            </a:r>
          </a:p>
          <a:p>
            <a:r>
              <a:rPr lang="fr-FR" i="0" dirty="0"/>
              <a:t>Le travail à distance demeure la règle, sauf pour les activités indispensables sur site.</a:t>
            </a:r>
          </a:p>
          <a:p>
            <a:endParaRPr lang="fr-FR" b="1" i="0" dirty="0"/>
          </a:p>
          <a:p>
            <a:r>
              <a:rPr lang="fr-FR" b="1" i="0" u="sng" dirty="0">
                <a:solidFill>
                  <a:schemeClr val="tx1"/>
                </a:solidFill>
              </a:rPr>
              <a:t>Pour Mon Compte Formation</a:t>
            </a:r>
            <a:endParaRPr lang="fr-FR" i="0" dirty="0">
              <a:solidFill>
                <a:schemeClr val="tx1"/>
              </a:solidFill>
            </a:endParaRPr>
          </a:p>
          <a:p>
            <a:r>
              <a:rPr lang="fr-FR" b="1" i="0" dirty="0"/>
              <a:t>Taux d’appels décrochés = 75.76% (S8 derniers chiffres disponibles)</a:t>
            </a:r>
          </a:p>
          <a:p>
            <a:r>
              <a:rPr lang="fr-FR" i="0" dirty="0"/>
              <a:t>Taux de traitement des courriels en 2 jours ouvrés = Plus de statistiques depuis novembre 2020 du fait du changement d’outil de gestion des mails.</a:t>
            </a:r>
          </a:p>
          <a:p>
            <a:pPr lvl="0"/>
            <a:r>
              <a:rPr lang="fr-FR" i="0" dirty="0"/>
              <a:t>Le travail à distance demeure la règle, sauf pour les activités indispensables sur site.</a:t>
            </a:r>
          </a:p>
          <a:p>
            <a:r>
              <a:rPr lang="fr-FR" b="1" i="0" u="sng" dirty="0"/>
              <a:t>6 intérimaires sont également équipés et s’inscrivent dans le dispositif de TOD.</a:t>
            </a:r>
          </a:p>
          <a:p>
            <a:pPr lvl="0"/>
            <a:endParaRPr lang="fr-FR" i="0" dirty="0"/>
          </a:p>
          <a:p>
            <a:r>
              <a:rPr lang="fr-FR" i="0" dirty="0"/>
              <a:t>L’encadrement des équipes est assuré sur site, ainsi que l’assistance des intérimaires.</a:t>
            </a:r>
          </a:p>
          <a:p>
            <a:r>
              <a:rPr lang="fr-FR" i="0" dirty="0"/>
              <a:t> Ircantec &gt;&gt;&gt; 21 intérimaires, Mon Compte Formation &gt;&gt;&gt; 57 intérimaires, DIF Elus &gt;&gt;&gt; 1 intérimaire</a:t>
            </a:r>
          </a:p>
          <a:p>
            <a:endParaRPr lang="fr-FR" i="0" dirty="0"/>
          </a:p>
          <a:p>
            <a:endParaRPr lang="fr-FR" i="0" dirty="0"/>
          </a:p>
          <a:p>
            <a:pPr marL="285750" indent="-285750">
              <a:buFontTx/>
              <a:buChar char="-"/>
            </a:pPr>
            <a:endParaRPr lang="fr-FR" i="0" dirty="0"/>
          </a:p>
          <a:p>
            <a:pPr marL="591750" lvl="3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591750" lvl="3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3" indent="0">
              <a:buNone/>
            </a:pPr>
            <a:endParaRPr lang="fr-FR" dirty="0"/>
          </a:p>
          <a:p>
            <a:pPr marL="285750" lvl="1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CD7FC4-9FA2-4FEE-BF44-71606FEBD0E1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Informations des directions métiers (2/4)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41DB09-83FB-46CC-B3E4-71B293C97AA7}"/>
              </a:ext>
            </a:extLst>
          </p:cNvPr>
          <p:cNvSpPr txBox="1"/>
          <p:nvPr/>
        </p:nvSpPr>
        <p:spPr>
          <a:xfrm>
            <a:off x="9172135" y="6400800"/>
            <a:ext cx="16724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3BF0D-6F58-4E20-9B77-B744A058CDFE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377496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Informations des directions métiers (3/4)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DBA34-3A4D-4216-B385-CB3120949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2401" y="1828800"/>
            <a:ext cx="10439143" cy="3368244"/>
          </a:xfrm>
        </p:spPr>
        <p:txBody>
          <a:bodyPr/>
          <a:lstStyle/>
          <a:p>
            <a:r>
              <a:rPr lang="fr-FR" sz="1800" i="0" dirty="0"/>
              <a:t> 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1800" i="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DC58E-B41B-4E7C-BC83-8B3B3C4A9F8A}"/>
              </a:ext>
            </a:extLst>
          </p:cNvPr>
          <p:cNvSpPr/>
          <p:nvPr/>
        </p:nvSpPr>
        <p:spPr>
          <a:xfrm>
            <a:off x="379828" y="911616"/>
            <a:ext cx="116199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chemeClr val="tx2"/>
                </a:solidFill>
                <a:ea typeface="Calibri" panose="020F0502020204030204" pitchFamily="34" charset="0"/>
              </a:rPr>
              <a:t>Direction de la Formation Professionnelle et compétences</a:t>
            </a:r>
          </a:p>
          <a:p>
            <a:r>
              <a:rPr lang="fr-FR" u="sng" dirty="0">
                <a:solidFill>
                  <a:schemeClr val="tx2"/>
                </a:solidFill>
              </a:rPr>
              <a:t>Effectifs intérimaires, au 01.04.21: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/>
                </a:solidFill>
              </a:rPr>
              <a:t>Service gestion : 16</a:t>
            </a:r>
            <a:r>
              <a:rPr lang="fr-FR" dirty="0">
                <a:solidFill>
                  <a:schemeClr val="tx2"/>
                </a:solidFill>
              </a:rPr>
              <a:t> dans l’unité CPF, </a:t>
            </a:r>
            <a:r>
              <a:rPr lang="fr-FR" b="1" dirty="0">
                <a:solidFill>
                  <a:schemeClr val="tx2"/>
                </a:solidFill>
              </a:rPr>
              <a:t>36</a:t>
            </a:r>
            <a:r>
              <a:rPr lang="fr-FR" dirty="0">
                <a:solidFill>
                  <a:schemeClr val="tx2"/>
                </a:solidFill>
              </a:rPr>
              <a:t> au DIF Elus (RLG), </a:t>
            </a:r>
          </a:p>
          <a:p>
            <a:r>
              <a:rPr lang="fr-FR" b="1" dirty="0">
                <a:solidFill>
                  <a:schemeClr val="tx2"/>
                </a:solidFill>
              </a:rPr>
              <a:t>Service produits : 1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/>
                </a:solidFill>
              </a:rPr>
              <a:t>Service Fonds et financement : 2 </a:t>
            </a:r>
            <a:r>
              <a:rPr lang="fr-FR" dirty="0">
                <a:solidFill>
                  <a:schemeClr val="tx2"/>
                </a:solidFill>
              </a:rPr>
              <a:t>intérimaires </a:t>
            </a:r>
          </a:p>
          <a:p>
            <a:r>
              <a:rPr lang="fr-FR" dirty="0"/>
              <a:t>   </a:t>
            </a:r>
          </a:p>
          <a:p>
            <a:r>
              <a:rPr lang="fr-FR" u="sng" dirty="0">
                <a:solidFill>
                  <a:schemeClr val="tx2"/>
                </a:solidFill>
              </a:rPr>
              <a:t>Charge de travail:</a:t>
            </a:r>
            <a:endParaRPr lang="fr-FR" dirty="0">
              <a:solidFill>
                <a:schemeClr val="tx2"/>
              </a:solidFill>
            </a:endParaRPr>
          </a:p>
          <a:p>
            <a:pPr lvl="0"/>
            <a:r>
              <a:rPr lang="fr-FR" dirty="0">
                <a:solidFill>
                  <a:schemeClr val="tx2"/>
                </a:solidFill>
              </a:rPr>
              <a:t>Hausse constante de la charge pour le DIF Elus, Activités CPF </a:t>
            </a:r>
            <a:r>
              <a:rPr lang="fr-FR" b="1" dirty="0">
                <a:solidFill>
                  <a:schemeClr val="tx2"/>
                </a:solidFill>
              </a:rPr>
              <a:t>en croissance 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i="1" dirty="0">
                <a:solidFill>
                  <a:schemeClr val="tx2"/>
                </a:solidFill>
              </a:rPr>
              <a:t> 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i="1" u="sng" dirty="0">
                <a:solidFill>
                  <a:schemeClr val="tx2"/>
                </a:solidFill>
              </a:rPr>
              <a:t>Organisation du travail / contexte sanitaire :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i="1" dirty="0">
                <a:solidFill>
                  <a:schemeClr val="tx2"/>
                </a:solidFill>
              </a:rPr>
              <a:t> </a:t>
            </a:r>
            <a:r>
              <a:rPr lang="fr-FR" b="1" dirty="0">
                <a:solidFill>
                  <a:schemeClr val="tx2"/>
                </a:solidFill>
              </a:rPr>
              <a:t>- dotation en équipement nomade pour des intérimaires: une avancée à souligner</a:t>
            </a:r>
            <a:r>
              <a:rPr lang="fr-FR" dirty="0">
                <a:solidFill>
                  <a:schemeClr val="tx2"/>
                </a:solidFill>
              </a:rPr>
              <a:t>, mais la problématique de la dotation en matériels informatiques perdure et ne facilite pas le travail 5 jours par semaine en TOD.</a:t>
            </a:r>
          </a:p>
          <a:p>
            <a:r>
              <a:rPr lang="fr-FR" dirty="0">
                <a:solidFill>
                  <a:schemeClr val="tx2"/>
                </a:solidFill>
              </a:rPr>
              <a:t>-  service gestion </a:t>
            </a:r>
            <a:r>
              <a:rPr lang="fr-FR" b="1" dirty="0">
                <a:solidFill>
                  <a:schemeClr val="tx2"/>
                </a:solidFill>
              </a:rPr>
              <a:t>retour sur site (Louis Gain et Quatuor)  </a:t>
            </a:r>
            <a:r>
              <a:rPr lang="fr-FR" dirty="0">
                <a:solidFill>
                  <a:schemeClr val="tx2"/>
                </a:solidFill>
              </a:rPr>
              <a:t>: pour des collaborateurs en situation de décrochage à domicile, ou rencontrant des problèmes de réseau, plus potentiellement retour sur site 1 jour de certains collaborateurs. </a:t>
            </a:r>
          </a:p>
          <a:p>
            <a:r>
              <a:rPr lang="fr-FR" dirty="0">
                <a:solidFill>
                  <a:schemeClr val="tx2"/>
                </a:solidFill>
              </a:rPr>
              <a:t>- </a:t>
            </a:r>
            <a:r>
              <a:rPr lang="fr-FR" b="1" dirty="0">
                <a:solidFill>
                  <a:schemeClr val="tx2"/>
                </a:solidFill>
              </a:rPr>
              <a:t>équipe </a:t>
            </a:r>
            <a:r>
              <a:rPr lang="fr-FR" b="1" dirty="0" err="1">
                <a:solidFill>
                  <a:schemeClr val="tx2"/>
                </a:solidFill>
              </a:rPr>
              <a:t>reporting</a:t>
            </a:r>
            <a:r>
              <a:rPr lang="fr-FR" b="1" dirty="0">
                <a:solidFill>
                  <a:schemeClr val="tx2"/>
                </a:solidFill>
              </a:rPr>
              <a:t>/DATA </a:t>
            </a:r>
            <a:r>
              <a:rPr lang="fr-FR" dirty="0">
                <a:solidFill>
                  <a:schemeClr val="tx2"/>
                </a:solidFill>
              </a:rPr>
              <a:t>: 3 collaborateurs 1 fois/semaine sur site</a:t>
            </a:r>
          </a:p>
          <a:p>
            <a:r>
              <a:rPr lang="fr-FR" dirty="0">
                <a:solidFill>
                  <a:schemeClr val="tx2"/>
                </a:solidFill>
              </a:rPr>
              <a:t>- </a:t>
            </a:r>
            <a:r>
              <a:rPr lang="fr-FR" b="1" dirty="0">
                <a:solidFill>
                  <a:schemeClr val="tx2"/>
                </a:solidFill>
              </a:rPr>
              <a:t>fonds et financement </a:t>
            </a:r>
            <a:r>
              <a:rPr lang="fr-FR" dirty="0">
                <a:solidFill>
                  <a:schemeClr val="tx2"/>
                </a:solidFill>
              </a:rPr>
              <a:t>: 1 collaborateur permanent présent quotidiennement et 2 intérimaires à partir du 1/04 . Retour des autres permanents 1j par semaine en alternance.</a:t>
            </a:r>
          </a:p>
          <a:p>
            <a:r>
              <a:rPr lang="fr-FR" dirty="0">
                <a:solidFill>
                  <a:schemeClr val="tx2"/>
                </a:solidFill>
              </a:rPr>
              <a:t>- </a:t>
            </a:r>
            <a:r>
              <a:rPr lang="fr-FR" b="1" dirty="0">
                <a:solidFill>
                  <a:schemeClr val="tx2"/>
                </a:solidFill>
              </a:rPr>
              <a:t>service produits </a:t>
            </a:r>
            <a:r>
              <a:rPr lang="fr-FR" dirty="0">
                <a:solidFill>
                  <a:schemeClr val="tx2"/>
                </a:solidFill>
              </a:rPr>
              <a:t>: potentiellement retour sur site 1 jour de certains collaborateurs.</a:t>
            </a:r>
          </a:p>
          <a:p>
            <a:endParaRPr lang="fr-FR" i="1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E8817-2EE8-49D7-8287-7D2FA74622FF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65946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Informations des directions métiers (4/4)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DBA34-3A4D-4216-B385-CB3120949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2401" y="1828800"/>
            <a:ext cx="10439143" cy="3368244"/>
          </a:xfrm>
        </p:spPr>
        <p:txBody>
          <a:bodyPr/>
          <a:lstStyle/>
          <a:p>
            <a:r>
              <a:rPr lang="fr-FR" sz="1800" i="0" dirty="0"/>
              <a:t> 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1800" i="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DC58E-B41B-4E7C-BC83-8B3B3C4A9F8A}"/>
              </a:ext>
            </a:extLst>
          </p:cNvPr>
          <p:cNvSpPr/>
          <p:nvPr/>
        </p:nvSpPr>
        <p:spPr>
          <a:xfrm>
            <a:off x="379828" y="911616"/>
            <a:ext cx="116199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chemeClr val="tx2"/>
                </a:solidFill>
                <a:ea typeface="Calibri" panose="020F0502020204030204" pitchFamily="34" charset="0"/>
              </a:rPr>
              <a:t>Direction de la Formation Professionnelle et compétences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u="sng" dirty="0">
                <a:solidFill>
                  <a:schemeClr val="tx2"/>
                </a:solidFill>
              </a:rPr>
              <a:t>Organisation du travail / contexte sanitaire </a:t>
            </a:r>
            <a:r>
              <a:rPr lang="fr-FR" dirty="0">
                <a:solidFill>
                  <a:schemeClr val="tx2"/>
                </a:solidFill>
              </a:rPr>
              <a:t>(suite) :</a:t>
            </a:r>
          </a:p>
          <a:p>
            <a:r>
              <a:rPr lang="fr-FR" b="1" dirty="0">
                <a:solidFill>
                  <a:schemeClr val="tx2"/>
                </a:solidFill>
              </a:rPr>
              <a:t>A noter également l’arrivée de 2 responsables d’unités sur le CPF, ce qui conduit à avoir davantage de présence sur site</a:t>
            </a:r>
            <a:r>
              <a:rPr lang="fr-FR" dirty="0">
                <a:solidFill>
                  <a:schemeClr val="tx2"/>
                </a:solidFill>
              </a:rPr>
              <a:t> afin de pouvoir réaliser un accompagnement à la prise de poste adéquat, et la </a:t>
            </a:r>
            <a:r>
              <a:rPr lang="fr-FR" dirty="0" err="1">
                <a:solidFill>
                  <a:schemeClr val="tx2"/>
                </a:solidFill>
              </a:rPr>
              <a:t>CDPisation</a:t>
            </a:r>
            <a:r>
              <a:rPr lang="fr-FR" dirty="0">
                <a:solidFill>
                  <a:schemeClr val="tx2"/>
                </a:solidFill>
              </a:rPr>
              <a:t> de  9 intérimaires au 1er mars (ce qui a pu gonfler « artificiellement le nombre </a:t>
            </a:r>
            <a:r>
              <a:rPr lang="fr-FR" b="1" dirty="0">
                <a:solidFill>
                  <a:schemeClr val="tx2"/>
                </a:solidFill>
              </a:rPr>
              <a:t>de collaborateurs permanents</a:t>
            </a:r>
            <a:r>
              <a:rPr lang="fr-FR" dirty="0">
                <a:solidFill>
                  <a:schemeClr val="tx2"/>
                </a:solidFill>
              </a:rPr>
              <a:t> sur site).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Concernant les </a:t>
            </a:r>
            <a:r>
              <a:rPr lang="fr-FR" b="1" dirty="0">
                <a:solidFill>
                  <a:schemeClr val="tx2"/>
                </a:solidFill>
              </a:rPr>
              <a:t>11 (au total) CDP</a:t>
            </a:r>
            <a:r>
              <a:rPr lang="fr-FR" dirty="0">
                <a:solidFill>
                  <a:schemeClr val="tx2"/>
                </a:solidFill>
              </a:rPr>
              <a:t>, ces derniers pourraient pratiquer le TOD à la condition  de disposer d’un écran 19’ pour leur domicile (ce qui n’est pas la cas, malgré des demandes réitérées).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Concernant les </a:t>
            </a:r>
            <a:r>
              <a:rPr lang="fr-FR" b="1" dirty="0">
                <a:solidFill>
                  <a:schemeClr val="tx2"/>
                </a:solidFill>
              </a:rPr>
              <a:t>intérimaires, </a:t>
            </a:r>
            <a:r>
              <a:rPr lang="fr-FR" dirty="0">
                <a:solidFill>
                  <a:schemeClr val="tx2"/>
                </a:solidFill>
              </a:rPr>
              <a:t>à date, </a:t>
            </a:r>
            <a:r>
              <a:rPr lang="fr-FR" b="1" dirty="0">
                <a:solidFill>
                  <a:schemeClr val="tx2"/>
                </a:solidFill>
              </a:rPr>
              <a:t>11 intérimaires ont été équipés</a:t>
            </a:r>
            <a:r>
              <a:rPr lang="fr-FR" dirty="0">
                <a:solidFill>
                  <a:schemeClr val="tx2"/>
                </a:solidFill>
              </a:rPr>
              <a:t>, y compris avec des écran 19’ pour leur domicile, ce qui va leur permettre de travailler en TOD pour 3 jours sur 5 dès cette semaine pour le DIF élus, et de la semaine prochaine pour les unités CPF. En fonction, ils pourront être amenés à travailler 4 jours s/5 en TOD.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fr-FR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E8817-2EE8-49D7-8287-7D2FA74622FF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28677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Point sur l’équipement des agents</a:t>
            </a:r>
          </a:p>
        </p:txBody>
      </p:sp>
    </p:spTree>
    <p:extLst>
      <p:ext uri="{BB962C8B-B14F-4D97-AF65-F5344CB8AC3E}">
        <p14:creationId xmlns:p14="http://schemas.microsoft.com/office/powerpoint/2010/main" val="16300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9ED6343-F848-4A1D-8437-269D5B1F7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638" y="1330800"/>
            <a:ext cx="10440000" cy="360000"/>
          </a:xfrm>
        </p:spPr>
        <p:txBody>
          <a:bodyPr/>
          <a:lstStyle/>
          <a:p>
            <a:r>
              <a:rPr lang="fr-FR" dirty="0"/>
              <a:t>Projet </a:t>
            </a:r>
            <a:r>
              <a:rPr lang="fr-FR" dirty="0" err="1"/>
              <a:t>WeDream</a:t>
            </a:r>
            <a:r>
              <a:rPr lang="fr-FR" dirty="0"/>
              <a:t> : fin le 31 mars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Equipement des agents: point situation au 01.04.21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9B6334-1009-43B6-86CE-64F330474954}"/>
              </a:ext>
            </a:extLst>
          </p:cNvPr>
          <p:cNvSpPr/>
          <p:nvPr/>
        </p:nvSpPr>
        <p:spPr>
          <a:xfrm>
            <a:off x="931544" y="2077588"/>
            <a:ext cx="728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chemeClr val="tx2"/>
                </a:solidFill>
              </a:rPr>
              <a:t>Ecrans sur site : double 24’’ en cible pour les personnels DPSAP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B78DC-0AF6-4149-A6A2-9998C6542816}"/>
              </a:ext>
            </a:extLst>
          </p:cNvPr>
          <p:cNvSpPr/>
          <p:nvPr/>
        </p:nvSpPr>
        <p:spPr>
          <a:xfrm>
            <a:off x="504970" y="2415159"/>
            <a:ext cx="10153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L’opération doit être réalisée sur Cholet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Le déploiement est terminé sur Angers et Paris (quelques situations doivent néanmoins être régularisées par l’équipe ‘run’)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D60EE-B11F-4565-A345-28866FFAF160}"/>
              </a:ext>
            </a:extLst>
          </p:cNvPr>
          <p:cNvSpPr/>
          <p:nvPr/>
        </p:nvSpPr>
        <p:spPr>
          <a:xfrm>
            <a:off x="942638" y="366218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chemeClr val="tx2"/>
                </a:solidFill>
              </a:rPr>
              <a:t>Autres matériels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6F66E-FCE7-440C-893E-4C1F4F864E2B}"/>
              </a:ext>
            </a:extLst>
          </p:cNvPr>
          <p:cNvSpPr/>
          <p:nvPr/>
        </p:nvSpPr>
        <p:spPr>
          <a:xfrm>
            <a:off x="942638" y="4028082"/>
            <a:ext cx="1015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Encore quelques demandes (sacs à dos, câbles antivol…) : soumises à validation de V. Régis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Prêt d’écrans pour des situations de TOD : en cours DSI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A4456-74C4-40F2-A822-0303F0BDAC22}"/>
              </a:ext>
            </a:extLst>
          </p:cNvPr>
          <p:cNvSpPr/>
          <p:nvPr/>
        </p:nvSpPr>
        <p:spPr>
          <a:xfrm>
            <a:off x="5097612" y="6405257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15E5F6-F8FA-42BD-9233-10768D4C3AE6}"/>
              </a:ext>
            </a:extLst>
          </p:cNvPr>
          <p:cNvSpPr/>
          <p:nvPr/>
        </p:nvSpPr>
        <p:spPr>
          <a:xfrm>
            <a:off x="942638" y="4838132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err="1">
                <a:solidFill>
                  <a:schemeClr val="tx2"/>
                </a:solidFill>
              </a:rPr>
              <a:t>Softphonie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F6B8AD-71B9-4ED3-B0A8-DCA994A1ECA8}"/>
              </a:ext>
            </a:extLst>
          </p:cNvPr>
          <p:cNvSpPr/>
          <p:nvPr/>
        </p:nvSpPr>
        <p:spPr>
          <a:xfrm>
            <a:off x="942638" y="5204034"/>
            <a:ext cx="1015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Généralisation du dispositif au service Employeurs</a:t>
            </a:r>
          </a:p>
        </p:txBody>
      </p:sp>
    </p:spTree>
    <p:extLst>
      <p:ext uri="{BB962C8B-B14F-4D97-AF65-F5344CB8AC3E}">
        <p14:creationId xmlns:p14="http://schemas.microsoft.com/office/powerpoint/2010/main" val="202027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Point situation COVID, vaccination</a:t>
            </a:r>
          </a:p>
        </p:txBody>
      </p:sp>
    </p:spTree>
    <p:extLst>
      <p:ext uri="{BB962C8B-B14F-4D97-AF65-F5344CB8AC3E}">
        <p14:creationId xmlns:p14="http://schemas.microsoft.com/office/powerpoint/2010/main" val="407684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379746B-5109-40A9-A46B-B0A4A6A6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28" y="1209734"/>
            <a:ext cx="1008000" cy="720000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321A5F-FB91-4B6D-9AB5-F5DAF2902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7039" y="1286418"/>
            <a:ext cx="4350453" cy="1260000"/>
          </a:xfrm>
        </p:spPr>
        <p:txBody>
          <a:bodyPr/>
          <a:lstStyle/>
          <a:p>
            <a:r>
              <a:rPr lang="fr-FR" dirty="0"/>
              <a:t>Mesures relatives au confinement sur l’activité et le fonctionnement de la Caisse des Dépôts - rappels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D4A036D-11E8-44AC-9BA8-C8C91811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29" name="Espace réservé du texte 228">
            <a:extLst>
              <a:ext uri="{FF2B5EF4-FFF2-40B4-BE49-F238E27FC236}">
                <a16:creationId xmlns:a16="http://schemas.microsoft.com/office/drawing/2014/main" id="{55A30F57-F7C3-4E88-BF1F-2B6E81370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75" y="1285626"/>
            <a:ext cx="468000" cy="2577227"/>
          </a:xfrm>
        </p:spPr>
        <p:txBody>
          <a:bodyPr/>
          <a:lstStyle/>
          <a:p>
            <a:r>
              <a:rPr lang="fr-FR" dirty="0"/>
              <a:t>3</a:t>
            </a:r>
          </a:p>
          <a:p>
            <a:pPr lvl="1"/>
            <a:endParaRPr lang="fr-FR" dirty="0">
              <a:highlight>
                <a:srgbClr val="FFFF00"/>
              </a:highlight>
            </a:endParaRPr>
          </a:p>
          <a:p>
            <a:pPr lvl="1"/>
            <a:endParaRPr lang="fr-FR" dirty="0">
              <a:highlight>
                <a:srgbClr val="FFFF00"/>
              </a:highlight>
            </a:endParaRP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4553C513-8836-4366-B1C7-DB07E60146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87862" y="2709000"/>
            <a:ext cx="1008000" cy="720000"/>
          </a:xfrm>
        </p:spPr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206" name="Espace réservé du texte 205">
            <a:extLst>
              <a:ext uri="{FF2B5EF4-FFF2-40B4-BE49-F238E27FC236}">
                <a16:creationId xmlns:a16="http://schemas.microsoft.com/office/drawing/2014/main" id="{2442CF20-2EE6-45DE-86E9-8728767AA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6442" y="2861152"/>
            <a:ext cx="4344353" cy="2225535"/>
          </a:xfrm>
        </p:spPr>
        <p:txBody>
          <a:bodyPr/>
          <a:lstStyle/>
          <a:p>
            <a:r>
              <a:rPr lang="fr-FR" dirty="0"/>
              <a:t>Précisions sur le périmètre CSSCTLA</a:t>
            </a:r>
          </a:p>
          <a:p>
            <a:pPr lvl="1"/>
            <a:r>
              <a:rPr lang="fr-FR" dirty="0"/>
              <a:t>			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Point sur les équipements</a:t>
            </a:r>
          </a:p>
        </p:txBody>
      </p:sp>
      <p:sp>
        <p:nvSpPr>
          <p:cNvPr id="230" name="Espace réservé du texte 229">
            <a:extLst>
              <a:ext uri="{FF2B5EF4-FFF2-40B4-BE49-F238E27FC236}">
                <a16:creationId xmlns:a16="http://schemas.microsoft.com/office/drawing/2014/main" id="{23E9529D-CF8F-4926-B97D-0EF32E1440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0091" y="2820097"/>
            <a:ext cx="468000" cy="3349091"/>
          </a:xfrm>
        </p:spPr>
        <p:txBody>
          <a:bodyPr/>
          <a:lstStyle/>
          <a:p>
            <a:r>
              <a:rPr lang="fr-FR" dirty="0"/>
              <a:t>8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17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BDD425EB-4F8A-42EF-9BFB-D9AED2EFAE4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175967" y="1075593"/>
            <a:ext cx="1008000" cy="720000"/>
          </a:xfrm>
        </p:spPr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210" name="Espace réservé du texte 209">
            <a:extLst>
              <a:ext uri="{FF2B5EF4-FFF2-40B4-BE49-F238E27FC236}">
                <a16:creationId xmlns:a16="http://schemas.microsoft.com/office/drawing/2014/main" id="{14687720-15EA-4C09-A3F5-8E597CC7FAD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59114" y="1228241"/>
            <a:ext cx="3780000" cy="1260000"/>
          </a:xfrm>
        </p:spPr>
        <p:txBody>
          <a:bodyPr/>
          <a:lstStyle/>
          <a:p>
            <a:r>
              <a:rPr lang="fr-FR" dirty="0"/>
              <a:t>Point de situation </a:t>
            </a:r>
            <a:r>
              <a:rPr lang="fr-FR" dirty="0" err="1"/>
              <a:t>Covid</a:t>
            </a:r>
            <a:r>
              <a:rPr lang="fr-FR" dirty="0"/>
              <a:t>, vaccination</a:t>
            </a:r>
          </a:p>
        </p:txBody>
      </p:sp>
      <p:sp>
        <p:nvSpPr>
          <p:cNvPr id="232" name="Espace réservé du texte 231">
            <a:extLst>
              <a:ext uri="{FF2B5EF4-FFF2-40B4-BE49-F238E27FC236}">
                <a16:creationId xmlns:a16="http://schemas.microsoft.com/office/drawing/2014/main" id="{5EC8C4B5-F792-45C2-A682-D2C024CF97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937716" y="1225966"/>
            <a:ext cx="409565" cy="1292103"/>
          </a:xfrm>
        </p:spPr>
        <p:txBody>
          <a:bodyPr/>
          <a:lstStyle/>
          <a:p>
            <a:r>
              <a:rPr lang="fr-FR" dirty="0"/>
              <a:t>19</a:t>
            </a:r>
          </a:p>
          <a:p>
            <a:endParaRPr lang="fr-FR" dirty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551A3ED3-7A0E-4576-8C91-483BE084A5C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151544" y="2709000"/>
            <a:ext cx="1008000" cy="720000"/>
          </a:xfrm>
        </p:spPr>
        <p:txBody>
          <a:bodyPr/>
          <a:lstStyle/>
          <a:p>
            <a:r>
              <a:rPr lang="fr-FR" dirty="0"/>
              <a:t>05</a:t>
            </a:r>
          </a:p>
        </p:txBody>
      </p:sp>
      <p:sp>
        <p:nvSpPr>
          <p:cNvPr id="212" name="Espace réservé du texte 211">
            <a:extLst>
              <a:ext uri="{FF2B5EF4-FFF2-40B4-BE49-F238E27FC236}">
                <a16:creationId xmlns:a16="http://schemas.microsoft.com/office/drawing/2014/main" id="{0793ADB4-B395-49AA-8993-6CC98A069E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57716" y="2799000"/>
            <a:ext cx="3780000" cy="1260000"/>
          </a:xfrm>
        </p:spPr>
        <p:txBody>
          <a:bodyPr/>
          <a:lstStyle/>
          <a:p>
            <a:r>
              <a:rPr lang="fr-FR" dirty="0"/>
              <a:t>Mesures de contrôle</a:t>
            </a:r>
          </a:p>
        </p:txBody>
      </p:sp>
      <p:sp>
        <p:nvSpPr>
          <p:cNvPr id="233" name="Espace réservé du texte 232">
            <a:extLst>
              <a:ext uri="{FF2B5EF4-FFF2-40B4-BE49-F238E27FC236}">
                <a16:creationId xmlns:a16="http://schemas.microsoft.com/office/drawing/2014/main" id="{501AB4C3-E634-4C1C-96D6-95EC51D635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46497" y="2861152"/>
            <a:ext cx="468000" cy="1260000"/>
          </a:xfrm>
        </p:spPr>
        <p:txBody>
          <a:bodyPr/>
          <a:lstStyle/>
          <a:p>
            <a:r>
              <a:rPr lang="fr-FR" dirty="0"/>
              <a:t>21</a:t>
            </a:r>
          </a:p>
        </p:txBody>
      </p:sp>
      <p:sp>
        <p:nvSpPr>
          <p:cNvPr id="242" name="Espace réservé du numéro de diapositive 241">
            <a:extLst>
              <a:ext uri="{FF2B5EF4-FFF2-40B4-BE49-F238E27FC236}">
                <a16:creationId xmlns:a16="http://schemas.microsoft.com/office/drawing/2014/main" id="{28CEDFAC-51E4-43F7-99CA-2F361FB99CD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8" name="Espace réservé du texte 48">
            <a:extLst>
              <a:ext uri="{FF2B5EF4-FFF2-40B4-BE49-F238E27FC236}">
                <a16:creationId xmlns:a16="http://schemas.microsoft.com/office/drawing/2014/main" id="{83EE3E21-B476-4E4E-B23B-69D273C884A5}"/>
              </a:ext>
            </a:extLst>
          </p:cNvPr>
          <p:cNvSpPr txBox="1">
            <a:spLocks/>
          </p:cNvSpPr>
          <p:nvPr/>
        </p:nvSpPr>
        <p:spPr>
          <a:xfrm>
            <a:off x="273503" y="3982407"/>
            <a:ext cx="1008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7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chemeClr val="tx1"/>
              </a:buClr>
              <a:buFont typeface="+mj-lt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03</a:t>
            </a:r>
          </a:p>
        </p:txBody>
      </p:sp>
      <p:sp>
        <p:nvSpPr>
          <p:cNvPr id="21" name="Espace réservé du texte 57">
            <a:extLst>
              <a:ext uri="{FF2B5EF4-FFF2-40B4-BE49-F238E27FC236}">
                <a16:creationId xmlns:a16="http://schemas.microsoft.com/office/drawing/2014/main" id="{C88DAD1E-4E7D-40C2-AB7E-4AFC1629C558}"/>
              </a:ext>
            </a:extLst>
          </p:cNvPr>
          <p:cNvSpPr txBox="1">
            <a:spLocks/>
          </p:cNvSpPr>
          <p:nvPr/>
        </p:nvSpPr>
        <p:spPr>
          <a:xfrm>
            <a:off x="6200039" y="4057062"/>
            <a:ext cx="1008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7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chemeClr val="tx1"/>
              </a:buClr>
              <a:buFont typeface="+mj-lt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06</a:t>
            </a:r>
          </a:p>
        </p:txBody>
      </p:sp>
      <p:sp>
        <p:nvSpPr>
          <p:cNvPr id="22" name="Espace réservé du texte 211">
            <a:extLst>
              <a:ext uri="{FF2B5EF4-FFF2-40B4-BE49-F238E27FC236}">
                <a16:creationId xmlns:a16="http://schemas.microsoft.com/office/drawing/2014/main" id="{F6029636-FD1D-4D5F-926D-DE08E845E125}"/>
              </a:ext>
            </a:extLst>
          </p:cNvPr>
          <p:cNvSpPr txBox="1">
            <a:spLocks/>
          </p:cNvSpPr>
          <p:nvPr/>
        </p:nvSpPr>
        <p:spPr>
          <a:xfrm>
            <a:off x="7166497" y="4201293"/>
            <a:ext cx="3780000" cy="12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2870200" algn="r"/>
              </a:tabLst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180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chemeClr val="tx1"/>
              </a:buClr>
              <a:buFont typeface="+mj-lt"/>
              <a:buAutoNum type="arabicPeriod"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06000" indent="-108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‐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Périmètre local hors CSSCTLA</a:t>
            </a:r>
          </a:p>
        </p:txBody>
      </p:sp>
      <p:sp>
        <p:nvSpPr>
          <p:cNvPr id="23" name="Espace réservé du texte 232">
            <a:extLst>
              <a:ext uri="{FF2B5EF4-FFF2-40B4-BE49-F238E27FC236}">
                <a16:creationId xmlns:a16="http://schemas.microsoft.com/office/drawing/2014/main" id="{DC7AADF7-D905-4EDE-9B5D-8E37F39C2FFC}"/>
              </a:ext>
            </a:extLst>
          </p:cNvPr>
          <p:cNvSpPr txBox="1">
            <a:spLocks/>
          </p:cNvSpPr>
          <p:nvPr/>
        </p:nvSpPr>
        <p:spPr>
          <a:xfrm>
            <a:off x="10908498" y="4149000"/>
            <a:ext cx="468000" cy="12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870200" algn="r"/>
              </a:tabLst>
              <a:defRPr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180000" algn="l" defTabSz="914400" rtl="0" eaLnBrk="1" latinLnBrk="0" hangingPunct="1">
              <a:lnSpc>
                <a:spcPct val="100000"/>
              </a:lnSpc>
              <a:spcBef>
                <a:spcPts val="1700"/>
              </a:spcBef>
              <a:buClr>
                <a:schemeClr val="tx1"/>
              </a:buClr>
              <a:buFont typeface="+mj-lt"/>
              <a:buAutoNum type="arabicPeriod"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06000" indent="-108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‐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23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33421-BAE6-4B72-A70A-416195B39A31}"/>
              </a:ext>
            </a:extLst>
          </p:cNvPr>
          <p:cNvSpPr/>
          <p:nvPr/>
        </p:nvSpPr>
        <p:spPr>
          <a:xfrm>
            <a:off x="6187766" y="5219516"/>
            <a:ext cx="854721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700" b="1" dirty="0"/>
              <a:t>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188ED-A794-45B1-BFD9-1FC992292481}"/>
              </a:ext>
            </a:extLst>
          </p:cNvPr>
          <p:cNvSpPr/>
          <p:nvPr/>
        </p:nvSpPr>
        <p:spPr>
          <a:xfrm>
            <a:off x="7208039" y="5168008"/>
            <a:ext cx="168988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  <a:p>
            <a:r>
              <a:rPr lang="fr-FR" sz="1500" b="1" dirty="0"/>
              <a:t>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35DFE-70AA-4165-A85B-5AFDA67BFC53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2902701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CEE73D-16A5-4999-8E61-6344D93FCA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44557" y="6400800"/>
            <a:ext cx="3600000" cy="252000"/>
          </a:xfrm>
        </p:spPr>
        <p:txBody>
          <a:bodyPr/>
          <a:lstStyle/>
          <a:p>
            <a:r>
              <a:rPr lang="fr-FR"/>
              <a:t>Date et titre de votre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573" y="1280912"/>
            <a:ext cx="10439143" cy="549587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1800" b="1" i="0" dirty="0"/>
              <a:t>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i="0" dirty="0"/>
              <a:t>17 cas avérés </a:t>
            </a:r>
            <a:r>
              <a:rPr lang="fr-FR" sz="1800" i="0" dirty="0"/>
              <a:t>de Covid-19 ont été recensés, depuis le 01.01.21 sur le périmètre Angers-Cholet au 26.03.21 (date dernier cas positif 23.03.21)</a:t>
            </a:r>
            <a:endParaRPr lang="fr-FR" i="0" dirty="0"/>
          </a:p>
          <a:p>
            <a:pPr marL="285750" indent="-285750">
              <a:buFontTx/>
              <a:buChar char="-"/>
            </a:pPr>
            <a:endParaRPr lang="fr-FR" i="0" dirty="0"/>
          </a:p>
          <a:p>
            <a:pPr marL="285750" indent="-285750">
              <a:buFontTx/>
              <a:buChar char="-"/>
            </a:pPr>
            <a:endParaRPr lang="fr-FR" i="0" dirty="0"/>
          </a:p>
          <a:p>
            <a:pPr marL="285750" indent="-285750">
              <a:buFontTx/>
              <a:buChar char="-"/>
            </a:pPr>
            <a:r>
              <a:rPr lang="fr-FR" sz="1800" b="1" i="0" dirty="0"/>
              <a:t>Vaccination 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i="0" dirty="0"/>
              <a:t>20 vaccinations </a:t>
            </a:r>
            <a:r>
              <a:rPr lang="fr-FR" sz="1800" i="0" dirty="0"/>
              <a:t>ont été réalisées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0" dirty="0"/>
              <a:t>La campagne de vaccination des collaborateurs vulnérables éligibles, et volontaires, est maintenue pendant la période.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i="0" dirty="0"/>
          </a:p>
          <a:p>
            <a:r>
              <a:rPr lang="fr-FR" sz="1800" i="0" dirty="0"/>
              <a:t>- </a:t>
            </a:r>
            <a:r>
              <a:rPr lang="fr-FR" sz="1800" b="1" i="0" dirty="0">
                <a:highlight>
                  <a:srgbClr val="FFFF00"/>
                </a:highlight>
              </a:rPr>
              <a:t>Accompagnement psychologue du travail</a:t>
            </a:r>
            <a:r>
              <a:rPr lang="fr-FR" sz="1800" i="0" dirty="0">
                <a:highlight>
                  <a:srgbClr val="FFFF00"/>
                </a:highlight>
              </a:rPr>
              <a:t>: Sollicitée, attente réponse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0" dirty="0">
              <a:highlight>
                <a:srgbClr val="FFFF00"/>
              </a:highlight>
            </a:endParaRPr>
          </a:p>
          <a:p>
            <a:endParaRPr lang="fr-FR" b="1" i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CD7FC4-9FA2-4FEE-BF44-71606FEBD0E1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Point de situation au 26/03/21 – tableau COVID et vaccination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09174B-F8E9-40BB-A20D-BCE28A2CA533}"/>
              </a:ext>
            </a:extLst>
          </p:cNvPr>
          <p:cNvSpPr txBox="1"/>
          <p:nvPr/>
        </p:nvSpPr>
        <p:spPr>
          <a:xfrm>
            <a:off x="9172135" y="6414868"/>
            <a:ext cx="16724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D98B2-71AC-4687-A35D-C00BDEC23BD5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293177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Mesures de contrôle</a:t>
            </a:r>
          </a:p>
        </p:txBody>
      </p:sp>
    </p:spTree>
    <p:extLst>
      <p:ext uri="{BB962C8B-B14F-4D97-AF65-F5344CB8AC3E}">
        <p14:creationId xmlns:p14="http://schemas.microsoft.com/office/powerpoint/2010/main" val="15517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Les mesures de contrôle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A5D9280-110E-4322-87C6-12DB721B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00" y="1271013"/>
            <a:ext cx="104400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u="sng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 RESEAU DE VIGILANCE </a:t>
            </a:r>
          </a:p>
          <a:p>
            <a:pPr lvl="0"/>
            <a:r>
              <a:rPr 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Depuis le 28 septembre 2020, des contrôles sont réalisés sur le respect :</a:t>
            </a:r>
          </a:p>
          <a:p>
            <a:pPr lvl="0"/>
            <a:r>
              <a:rPr 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&gt; du port du masque en tout lieu partagé (circulation, bureaux partagés…);</a:t>
            </a:r>
          </a:p>
          <a:p>
            <a:pPr lvl="0"/>
            <a:r>
              <a:rPr 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&gt; des jauges ascenseurs;</a:t>
            </a:r>
          </a:p>
          <a:p>
            <a:pPr lvl="0"/>
            <a:r>
              <a:rPr 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&gt; de la distanciation à table au restaurant et dans les cafétérias mais également dans les bureaux, où certains déjeunent à plusieurs parfois sans distance (risque majeur de contamination potentielle);</a:t>
            </a:r>
          </a:p>
          <a:p>
            <a:pPr lvl="0"/>
            <a:r>
              <a:rPr 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&gt; de la distanciation dans les lieux de pause intérieurs ou extérieurs.</a:t>
            </a:r>
          </a:p>
          <a:p>
            <a:pPr lvl="0"/>
            <a:endParaRPr lang="fr-FR" sz="16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u="sng" dirty="0">
                <a:solidFill>
                  <a:schemeClr val="tx2"/>
                </a:solidFill>
                <a:cs typeface="Calibri" panose="020F0502020204030204" pitchFamily="34" charset="0"/>
              </a:rPr>
              <a:t>VISITES RESEAU VIGILANCE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Date de la dernière visite du réseau de vigilance: le</a:t>
            </a:r>
            <a:r>
              <a:rPr lang="fr-FR" altLang="fr-FR" sz="1600" b="1" dirty="0">
                <a:solidFill>
                  <a:schemeClr val="tx2"/>
                </a:solidFill>
                <a:cs typeface="Calibri" panose="020F0502020204030204" pitchFamily="34" charset="0"/>
              </a:rPr>
              <a:t> 30 mars 2021</a:t>
            </a:r>
            <a:r>
              <a:rPr lang="fr-FR" alt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Durant la visite, il a été constaté, sur Quatuor notamment, une </a:t>
            </a:r>
            <a:r>
              <a:rPr lang="fr-FR" altLang="fr-FR" sz="1600" b="1" dirty="0">
                <a:solidFill>
                  <a:schemeClr val="tx2"/>
                </a:solidFill>
                <a:cs typeface="Calibri" panose="020F0502020204030204" pitchFamily="34" charset="0"/>
              </a:rPr>
              <a:t>recrudescence du non respect du port du masque dans les bureaux partagés </a:t>
            </a:r>
            <a:r>
              <a:rPr lang="fr-FR" alt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(11 Quatuor) ainsi que le </a:t>
            </a:r>
            <a:r>
              <a:rPr lang="fr-FR" altLang="fr-FR" sz="1600" b="1" dirty="0">
                <a:solidFill>
                  <a:schemeClr val="tx2"/>
                </a:solidFill>
                <a:cs typeface="Calibri" panose="020F0502020204030204" pitchFamily="34" charset="0"/>
              </a:rPr>
              <a:t>non-respect de la distanciation physique lors des pauses cigarettes/café </a:t>
            </a:r>
            <a:r>
              <a:rPr lang="fr-FR" alt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(Quatuor) et la station « debout » prolongée dans les tisaneries.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Pour mémoire, un flash-info managers a été adressé le 23.09.20 en précisant notamment la possibilité de sanction en cas de récidive du non-respect des gestes barrières.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E72A6-DB77-4535-97E7-C04CFE71ECC0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3051765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567" y="3548064"/>
            <a:ext cx="9988595" cy="1260000"/>
          </a:xfrm>
        </p:spPr>
        <p:txBody>
          <a:bodyPr/>
          <a:lstStyle/>
          <a:p>
            <a:r>
              <a:rPr lang="fr-FR" dirty="0"/>
              <a:t>Périmètre local hors CSSCTLA</a:t>
            </a:r>
          </a:p>
        </p:txBody>
      </p:sp>
    </p:spTree>
    <p:extLst>
      <p:ext uri="{BB962C8B-B14F-4D97-AF65-F5344CB8AC3E}">
        <p14:creationId xmlns:p14="http://schemas.microsoft.com/office/powerpoint/2010/main" val="320959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428" y="869755"/>
            <a:ext cx="10439143" cy="5495876"/>
          </a:xfrm>
        </p:spPr>
        <p:txBody>
          <a:bodyPr/>
          <a:lstStyle/>
          <a:p>
            <a:endParaRPr lang="fr-FR" i="0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i="0" dirty="0"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CD7FC4-9FA2-4FEE-BF44-71606FEBD0E1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Informations relatives à l’AGR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791E2A-1454-4C59-9951-2D3CB94B8F01}"/>
              </a:ext>
            </a:extLst>
          </p:cNvPr>
          <p:cNvSpPr txBox="1"/>
          <p:nvPr/>
        </p:nvSpPr>
        <p:spPr>
          <a:xfrm>
            <a:off x="773723" y="969799"/>
            <a:ext cx="104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Fréquentation des AGR sur les 2 dernières semaines (du 22.03.21 au 01.04.21)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0B0B0-7B98-44DF-B648-4D45D45C9E9E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87B9038-D091-4443-B574-F94395DEC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94642"/>
              </p:ext>
            </p:extLst>
          </p:nvPr>
        </p:nvGraphicFramePr>
        <p:xfrm>
          <a:off x="876428" y="1439175"/>
          <a:ext cx="7021692" cy="979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325">
                  <a:extLst>
                    <a:ext uri="{9D8B030D-6E8A-4147-A177-3AD203B41FA5}">
                      <a16:colId xmlns:a16="http://schemas.microsoft.com/office/drawing/2014/main" val="412329633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91482902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12238471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79672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729296574"/>
                    </a:ext>
                  </a:extLst>
                </a:gridCol>
                <a:gridCol w="580333">
                  <a:extLst>
                    <a:ext uri="{9D8B030D-6E8A-4147-A177-3AD203B41FA5}">
                      <a16:colId xmlns:a16="http://schemas.microsoft.com/office/drawing/2014/main" val="837177031"/>
                    </a:ext>
                  </a:extLst>
                </a:gridCol>
                <a:gridCol w="649973">
                  <a:extLst>
                    <a:ext uri="{9D8B030D-6E8A-4147-A177-3AD203B41FA5}">
                      <a16:colId xmlns:a16="http://schemas.microsoft.com/office/drawing/2014/main" val="1329486937"/>
                    </a:ext>
                  </a:extLst>
                </a:gridCol>
                <a:gridCol w="661579">
                  <a:extLst>
                    <a:ext uri="{9D8B030D-6E8A-4147-A177-3AD203B41FA5}">
                      <a16:colId xmlns:a16="http://schemas.microsoft.com/office/drawing/2014/main" val="3507176962"/>
                    </a:ext>
                  </a:extLst>
                </a:gridCol>
                <a:gridCol w="661579">
                  <a:extLst>
                    <a:ext uri="{9D8B030D-6E8A-4147-A177-3AD203B41FA5}">
                      <a16:colId xmlns:a16="http://schemas.microsoft.com/office/drawing/2014/main" val="1806194538"/>
                    </a:ext>
                  </a:extLst>
                </a:gridCol>
                <a:gridCol w="568903">
                  <a:extLst>
                    <a:ext uri="{9D8B030D-6E8A-4147-A177-3AD203B41FA5}">
                      <a16:colId xmlns:a16="http://schemas.microsoft.com/office/drawing/2014/main" val="340391500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Mars/Avril 21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22.03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23.03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24.03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25.03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26.03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29.03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30.03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31.03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01.04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905845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couverts LG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159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173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146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170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114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146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139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135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158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558261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couverts quatuor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96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106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107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101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99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86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97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90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97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3660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</a:rPr>
                        <a:t>couverts total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</a:rPr>
                        <a:t>255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</a:rPr>
                        <a:t>279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</a:rPr>
                        <a:t>253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271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213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232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236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225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255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954104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212BD0A-BDFF-4EE9-92FE-DE0CE3CDCD56}"/>
              </a:ext>
            </a:extLst>
          </p:cNvPr>
          <p:cNvSpPr/>
          <p:nvPr/>
        </p:nvSpPr>
        <p:spPr>
          <a:xfrm>
            <a:off x="773723" y="2748880"/>
            <a:ext cx="109587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chemeClr val="tx2"/>
                </a:solidFill>
                <a:ea typeface="Times New Roman" panose="02020603050405020304" pitchFamily="18" charset="0"/>
              </a:rPr>
              <a:t>Enregistrement des entrées et sorties des convives AGR Louis Gain et Quatuor </a:t>
            </a:r>
          </a:p>
          <a:p>
            <a:pPr lvl="0"/>
            <a:r>
              <a:rPr lang="fr-FR" dirty="0">
                <a:solidFill>
                  <a:schemeClr val="tx2"/>
                </a:solidFill>
                <a:ea typeface="Calibri" panose="020F0502020204030204" pitchFamily="34" charset="0"/>
              </a:rPr>
              <a:t>Le souhait d’Orange d’installer la fibre pour les capteurs installés à la rue L. Gain, ne peut pas être retenu pour des raisons </a:t>
            </a:r>
            <a:r>
              <a:rPr lang="fr-FR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techniques</a:t>
            </a:r>
            <a:r>
              <a:rPr lang="fr-FR" dirty="0">
                <a:solidFill>
                  <a:schemeClr val="tx2"/>
                </a:solidFill>
                <a:ea typeface="Calibri" panose="020F0502020204030204" pitchFamily="34" charset="0"/>
              </a:rPr>
              <a:t> et il a été décidé d’utiliser l’ADSL. </a:t>
            </a:r>
            <a:r>
              <a:rPr lang="fr-FR" u="sng" dirty="0">
                <a:solidFill>
                  <a:schemeClr val="tx2"/>
                </a:solidFill>
                <a:ea typeface="Calibri" panose="020F0502020204030204" pitchFamily="34" charset="0"/>
              </a:rPr>
              <a:t>Dès l’installation de la box et des tests, la Sté </a:t>
            </a:r>
            <a:r>
              <a:rPr lang="fr-FR" u="sng" dirty="0" err="1">
                <a:solidFill>
                  <a:schemeClr val="tx2"/>
                </a:solidFill>
                <a:ea typeface="Calibri" panose="020F0502020204030204" pitchFamily="34" charset="0"/>
              </a:rPr>
              <a:t>Imok</a:t>
            </a:r>
            <a:r>
              <a:rPr lang="fr-FR" u="sng" dirty="0">
                <a:solidFill>
                  <a:schemeClr val="tx2"/>
                </a:solidFill>
                <a:ea typeface="Calibri" panose="020F0502020204030204" pitchFamily="34" charset="0"/>
              </a:rPr>
              <a:t> installera les capteurs sur les deux sites angevins</a:t>
            </a:r>
            <a:r>
              <a:rPr lang="fr-FR" dirty="0">
                <a:solidFill>
                  <a:schemeClr val="tx2"/>
                </a:solidFill>
                <a:ea typeface="Calibri" panose="020F0502020204030204" pitchFamily="34" charset="0"/>
              </a:rPr>
              <a:t>. </a:t>
            </a:r>
          </a:p>
          <a:p>
            <a:r>
              <a:rPr lang="fr-FR" dirty="0">
                <a:solidFill>
                  <a:schemeClr val="tx2"/>
                </a:solidFill>
                <a:ea typeface="Calibri" panose="020F0502020204030204" pitchFamily="34" charset="0"/>
              </a:rPr>
              <a:t> </a:t>
            </a:r>
          </a:p>
          <a:p>
            <a:pPr lvl="0"/>
            <a:r>
              <a:rPr lang="fr-FR" b="1" dirty="0">
                <a:solidFill>
                  <a:schemeClr val="tx2"/>
                </a:solidFill>
                <a:ea typeface="Times New Roman" panose="02020603050405020304" pitchFamily="18" charset="0"/>
              </a:rPr>
              <a:t>Organisation de la restauration</a:t>
            </a:r>
            <a:endParaRPr lang="fr-FR" b="1" dirty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r>
              <a:rPr lang="fr-FR" u="sng" dirty="0">
                <a:solidFill>
                  <a:schemeClr val="tx2"/>
                </a:solidFill>
                <a:ea typeface="Calibri" panose="020F0502020204030204" pitchFamily="34" charset="0"/>
              </a:rPr>
              <a:t>2 mètres d’intervalle sans le masque </a:t>
            </a:r>
            <a:r>
              <a:rPr lang="fr-FR" dirty="0">
                <a:solidFill>
                  <a:schemeClr val="tx2"/>
                </a:solidFill>
                <a:ea typeface="Calibri" panose="020F0502020204030204" pitchFamily="34" charset="0"/>
              </a:rPr>
              <a:t>(à table)  et 8 m² par personne = révision du capacitaire de la salle de la rue L. Gain à </a:t>
            </a:r>
            <a:r>
              <a:rPr lang="fr-FR" b="1" dirty="0">
                <a:solidFill>
                  <a:schemeClr val="tx2"/>
                </a:solidFill>
                <a:ea typeface="Calibri" panose="020F0502020204030204" pitchFamily="34" charset="0"/>
              </a:rPr>
              <a:t>40 places assises et 34 places à Quatuor.</a:t>
            </a:r>
          </a:p>
          <a:p>
            <a:r>
              <a:rPr lang="fr-FR" dirty="0">
                <a:solidFill>
                  <a:schemeClr val="tx2"/>
                </a:solidFill>
                <a:ea typeface="Calibri" panose="020F0502020204030204" pitchFamily="34" charset="0"/>
              </a:rPr>
              <a:t>Le respect de cette jauge s’appuie sur le nombre de plateaux disponibles à l’entrée et le nombre important de vente à emporter permet d’assurer le respect des règles tout en assurant une restauration sur place sans justifier des tranches horaires pour optimiser le flux.</a:t>
            </a:r>
          </a:p>
        </p:txBody>
      </p:sp>
    </p:spTree>
    <p:extLst>
      <p:ext uri="{BB962C8B-B14F-4D97-AF65-F5344CB8AC3E}">
        <p14:creationId xmlns:p14="http://schemas.microsoft.com/office/powerpoint/2010/main" val="225306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8284" y="1156923"/>
            <a:ext cx="10439143" cy="5495876"/>
          </a:xfrm>
        </p:spPr>
        <p:txBody>
          <a:bodyPr/>
          <a:lstStyle/>
          <a:p>
            <a:endParaRPr lang="fr-FR" i="0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i="0" dirty="0"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CD7FC4-9FA2-4FEE-BF44-71606FEBD0E1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Informations Banque des Territoires Pays de Loire, Quatuor 1, au 01.04.21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5AA69A-35DF-4CF9-8ECC-CD9C8CDF2896}"/>
              </a:ext>
            </a:extLst>
          </p:cNvPr>
          <p:cNvSpPr txBox="1"/>
          <p:nvPr/>
        </p:nvSpPr>
        <p:spPr>
          <a:xfrm>
            <a:off x="804573" y="1378634"/>
            <a:ext cx="104391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u="sng" dirty="0">
                <a:solidFill>
                  <a:schemeClr val="tx2"/>
                </a:solidFill>
              </a:rPr>
              <a:t>Dispositif inchangé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Les collaborateurs de la BDT PDL </a:t>
            </a:r>
            <a:r>
              <a:rPr lang="fr-FR" b="1" dirty="0">
                <a:solidFill>
                  <a:schemeClr val="tx2"/>
                </a:solidFill>
              </a:rPr>
              <a:t>poursuivent le travail à distance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Adaptation de l’organisation avec ouverture sur site du lundi au vendredi, avec présence possible 1 jour par semaine, validée par le responsable hiérarchique et vérification du seuil capacitaire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Mise en place d’un tableau de suivi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Présence de la secrétaire générale BDT PDL ces jours-là ou d’un membre du CODIR.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9D8F0-C0CE-4630-B8BE-2D6B7892523A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1132189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07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567" y="3548064"/>
            <a:ext cx="9988595" cy="1260000"/>
          </a:xfrm>
        </p:spPr>
        <p:txBody>
          <a:bodyPr/>
          <a:lstStyle/>
          <a:p>
            <a:r>
              <a:rPr lang="fr-FR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325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528F6-2EFE-41A1-A42F-B3B788A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431658-A25D-4A68-9D12-837B7D6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Dispositif de communication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067BB0-2FC8-4BB0-8D2C-092C33921BDF}"/>
              </a:ext>
            </a:extLst>
          </p:cNvPr>
          <p:cNvSpPr/>
          <p:nvPr/>
        </p:nvSpPr>
        <p:spPr>
          <a:xfrm>
            <a:off x="931544" y="1180472"/>
            <a:ext cx="10534551" cy="410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600" b="1" i="1" dirty="0">
                <a:solidFill>
                  <a:srgbClr val="000000"/>
                </a:solidFill>
                <a:ea typeface="Calibri" panose="020F0502020204030204" pitchFamily="34" charset="0"/>
              </a:rPr>
              <a:t>COMMUNICATION DIRECTION GENERALE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sz="1600" b="1" i="1" dirty="0"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a typeface="Calibri" panose="020F0502020204030204" pitchFamily="34" charset="0"/>
              </a:rPr>
              <a:t>Next reprend l’ensemble des :</a:t>
            </a:r>
            <a:endParaRPr lang="fr-FR" sz="16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Les mesures sanitaires dans les locaux : tous les articles</a:t>
            </a:r>
            <a:r>
              <a:rPr lang="fr-FR" sz="1600" dirty="0">
                <a:solidFill>
                  <a:srgbClr val="44546A"/>
                </a:solidFill>
                <a:ea typeface="Times New Roman" panose="02020603050405020304" pitchFamily="18" charset="0"/>
              </a:rPr>
              <a:t> </a:t>
            </a:r>
            <a:r>
              <a:rPr lang="fr-FR" sz="1600" u="sng" dirty="0">
                <a:solidFill>
                  <a:srgbClr val="44546A"/>
                </a:solidFill>
                <a:ea typeface="Times New Roman" panose="02020603050405020304" pitchFamily="18" charset="0"/>
                <a:hlinkClick r:id="rId2"/>
              </a:rPr>
              <a:t>ici</a:t>
            </a:r>
            <a:endParaRPr lang="fr-FR" sz="16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Flash-info : tous les flash-info (services et RH, deux onglets)</a:t>
            </a:r>
            <a:r>
              <a:rPr lang="fr-FR" sz="1600" dirty="0">
                <a:solidFill>
                  <a:srgbClr val="44546A"/>
                </a:solidFill>
                <a:ea typeface="Times New Roman" panose="02020603050405020304" pitchFamily="18" charset="0"/>
              </a:rPr>
              <a:t> </a:t>
            </a:r>
            <a:r>
              <a:rPr lang="fr-FR" sz="1600" u="sng" dirty="0">
                <a:solidFill>
                  <a:srgbClr val="44546A"/>
                </a:solidFill>
                <a:ea typeface="Times New Roman" panose="02020603050405020304" pitchFamily="18" charset="0"/>
                <a:hlinkClick r:id="rId3"/>
              </a:rPr>
              <a:t>ici</a:t>
            </a:r>
            <a:r>
              <a:rPr lang="fr-FR" sz="1600" dirty="0">
                <a:solidFill>
                  <a:srgbClr val="44546A"/>
                </a:solidFill>
                <a:ea typeface="Times New Roman" panose="02020603050405020304" pitchFamily="18" charset="0"/>
              </a:rPr>
              <a:t> </a:t>
            </a:r>
            <a:endParaRPr lang="fr-FR" sz="16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Épidémie COVID-19 - Les mesures RH : toutes le fiches</a:t>
            </a:r>
            <a:r>
              <a:rPr lang="fr-FR" sz="1600" dirty="0">
                <a:solidFill>
                  <a:srgbClr val="44546A"/>
                </a:solidFill>
                <a:ea typeface="Times New Roman" panose="02020603050405020304" pitchFamily="18" charset="0"/>
              </a:rPr>
              <a:t> </a:t>
            </a:r>
            <a:r>
              <a:rPr lang="fr-FR" sz="1600" u="sng" dirty="0">
                <a:solidFill>
                  <a:srgbClr val="44546A"/>
                </a:solidFill>
                <a:ea typeface="Times New Roman" panose="02020603050405020304" pitchFamily="18" charset="0"/>
                <a:hlinkClick r:id="rId4"/>
              </a:rPr>
              <a:t>ici</a:t>
            </a:r>
            <a:endParaRPr lang="fr-FR" sz="1600" u="sng" dirty="0">
              <a:solidFill>
                <a:srgbClr val="44546A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600" b="1" i="1" dirty="0">
                <a:solidFill>
                  <a:schemeClr val="tx2"/>
                </a:solidFill>
                <a:ea typeface="Calibri" panose="020F0502020204030204" pitchFamily="34" charset="0"/>
              </a:rPr>
              <a:t>COMMUNICATION PERIMETRE CSSCTLA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flash-info de la Directrice, Cheffe de site, sur les modalités de restauration, le 02/11/20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flash-info de la Directrice, Cheffe de site le</a:t>
            </a:r>
            <a:r>
              <a:rPr lang="fr-FR" sz="1600" dirty="0">
                <a:solidFill>
                  <a:srgbClr val="4454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24/09/2020 </a:t>
            </a:r>
            <a:endParaRPr lang="fr-FR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Article Next</a:t>
            </a:r>
            <a:r>
              <a:rPr 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avec liens vers les notes de service du SGG - 18/09/2020, La note de service périmètre CSSCT Local d'Angers - Sites Angers/Cholet - 21/09/2020, Le guide sanitaire - 24/09/2020, Le mémo Manager Angers Cholet - 23/09/2020 et Le Flash-info RH n°407 sur la vaccination contre la grippe - 22/09/2020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134BC-0A4B-4A16-9CBF-889153211292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201838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28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8284" y="1156923"/>
            <a:ext cx="10439143" cy="5495876"/>
          </a:xfrm>
        </p:spPr>
        <p:txBody>
          <a:bodyPr/>
          <a:lstStyle/>
          <a:p>
            <a:r>
              <a:rPr lang="fr-FR" sz="1800" i="0" dirty="0"/>
              <a:t>Sous réserve des dispositifs EP, il est proposé d’organiser des points réguliers locaux avec les membres du CSSCTLA, en tant que de besoin, en fonction des évolutions nationales et locales.</a:t>
            </a:r>
          </a:p>
          <a:p>
            <a:endParaRPr lang="fr-FR" sz="1800" i="0" dirty="0"/>
          </a:p>
          <a:p>
            <a:r>
              <a:rPr lang="fr-FR" sz="1800" i="0" dirty="0"/>
              <a:t>Néanmoins, le comité de site Covid-19, piloté par H Gerbet, ès cheffe de site, se réunit tous les 15 jours pour réaliser un point de situation.</a:t>
            </a:r>
          </a:p>
          <a:p>
            <a:endParaRPr lang="fr-FR" sz="1800" i="0" dirty="0"/>
          </a:p>
          <a:p>
            <a:endParaRPr lang="fr-FR" sz="1800" i="0" dirty="0"/>
          </a:p>
          <a:p>
            <a:r>
              <a:rPr lang="fr-FR" sz="1800" i="0" dirty="0"/>
              <a:t>Au regard des particularités du site d’Angers (présence d’intérimaires, </a:t>
            </a:r>
            <a:r>
              <a:rPr lang="fr-FR" sz="1800" i="0" dirty="0" err="1"/>
              <a:t>multi-sites</a:t>
            </a:r>
            <a:r>
              <a:rPr lang="fr-FR" sz="1800" i="0" dirty="0"/>
              <a:t>) il est proposé:</a:t>
            </a:r>
          </a:p>
          <a:p>
            <a:endParaRPr lang="fr-FR" sz="1800" i="0" dirty="0"/>
          </a:p>
          <a:p>
            <a:pPr marL="285750" indent="-285750">
              <a:buFontTx/>
              <a:buChar char="-"/>
            </a:pPr>
            <a:r>
              <a:rPr lang="fr-FR" sz="1800" i="0" dirty="0"/>
              <a:t>de maintenir la communication hebdomadaire du tableau prévisionnel des présences sur site</a:t>
            </a:r>
          </a:p>
          <a:p>
            <a:pPr marL="285750" indent="-285750">
              <a:buFontTx/>
              <a:buChar char="-"/>
            </a:pPr>
            <a:r>
              <a:rPr lang="fr-FR" sz="1800" i="0" dirty="0"/>
              <a:t>de suspendre, en cohérence avec les instructions de l’EP, les visites CSSCTLA. </a:t>
            </a:r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dirty="0"/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CD7FC4-9FA2-4FEE-BF44-71606FEBD0E1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Communication vers les membres du CSSCTLA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E87EB-552D-4944-AED7-C67BD7DC03E8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36583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162884-6374-473F-8383-43F7F131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caissedesdepots.fr</a:t>
            </a:r>
          </a:p>
        </p:txBody>
      </p:sp>
    </p:spTree>
    <p:extLst>
      <p:ext uri="{BB962C8B-B14F-4D97-AF65-F5344CB8AC3E}">
        <p14:creationId xmlns:p14="http://schemas.microsoft.com/office/powerpoint/2010/main" val="265807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567" y="3548064"/>
            <a:ext cx="9988595" cy="1260000"/>
          </a:xfrm>
        </p:spPr>
        <p:txBody>
          <a:bodyPr/>
          <a:lstStyle/>
          <a:p>
            <a:r>
              <a:rPr lang="fr-FR" dirty="0"/>
              <a:t>Mesures relatives au confinement sur l’activité et le fonctionnement de la Caisse des Dépôts - rappels</a:t>
            </a:r>
          </a:p>
        </p:txBody>
      </p:sp>
    </p:spTree>
    <p:extLst>
      <p:ext uri="{BB962C8B-B14F-4D97-AF65-F5344CB8AC3E}">
        <p14:creationId xmlns:p14="http://schemas.microsoft.com/office/powerpoint/2010/main" val="405566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787" y="915595"/>
            <a:ext cx="11310425" cy="5495876"/>
          </a:xfrm>
        </p:spPr>
        <p:txBody>
          <a:bodyPr/>
          <a:lstStyle/>
          <a:p>
            <a:endParaRPr lang="fr-FR" b="1" i="0" dirty="0"/>
          </a:p>
          <a:p>
            <a:r>
              <a:rPr lang="fr-FR" b="1" i="0" dirty="0"/>
              <a:t>Le travail à distance demeure la modalité de travail par principe et le couvre feu de 19h à 6h est maintenu </a:t>
            </a:r>
            <a:r>
              <a:rPr lang="fr-FR" i="0" dirty="0"/>
              <a:t>comme le confirme l’allocution du Président de la République le 31.03.21. Deux flash-info du SGG (n°49 et n°50), adressés le 02.04.21, précisent notamment :</a:t>
            </a:r>
          </a:p>
          <a:p>
            <a:endParaRPr lang="fr-FR" i="0" dirty="0"/>
          </a:p>
          <a:p>
            <a:pPr marL="285750" indent="-285750">
              <a:buFontTx/>
              <a:buChar char="-"/>
            </a:pPr>
            <a:r>
              <a:rPr lang="fr-FR" i="0" dirty="0"/>
              <a:t>le maintien du travail à distance généralisé à raison de 5 jours/semaine </a:t>
            </a:r>
          </a:p>
          <a:p>
            <a:pPr marL="285750" indent="-285750">
              <a:buFontTx/>
              <a:buChar char="-"/>
            </a:pPr>
            <a:r>
              <a:rPr lang="fr-FR" i="0" dirty="0"/>
              <a:t>la possibilité de venir un jour/semaine sur site, à la demande du collaborateur, soumis à validation du chef de service qui veille tout particulièrement à lisser au mieux ces présences ponctuelles (les managers prennent en considération les situations individuelles des personnels relatives à leur état de santé ou à leurs contraintes personnelles et familiales liées à la crise sanitaire).</a:t>
            </a:r>
          </a:p>
          <a:p>
            <a:pPr marL="285750" indent="-285750">
              <a:buFontTx/>
              <a:buChar char="-"/>
            </a:pPr>
            <a:r>
              <a:rPr lang="fr-FR" i="0" dirty="0"/>
              <a:t>la prise en compte de la fermeture temporaire des établissements scolaires pour les enfants de moins de 12 ans et des crèches, en accordant une ASA conditionnée au travail à distance impossible ainsi qu’à la situation de l’autre parent, le cas échéant, s’il bénéficie d’un dispositif équivalent.</a:t>
            </a:r>
          </a:p>
          <a:p>
            <a:pPr marL="285750" indent="-285750">
              <a:buFontTx/>
              <a:buChar char="-"/>
            </a:pPr>
            <a:r>
              <a:rPr lang="fr-FR" i="0" dirty="0"/>
              <a:t>Les dates de congés scolaires ayant été modifiées, il est précisé que les collaborateurs qui avaient posé des congés entre le 26 avril et le 7 mai pourront être invités à avancer leurs congés afin de les faire concorder avec la nouvelle période de congés scolaires, notamment lorsqu’ils ont des enfants scolarisés à charge.</a:t>
            </a:r>
          </a:p>
          <a:p>
            <a:r>
              <a:rPr lang="fr-FR" dirty="0"/>
              <a:t> </a:t>
            </a:r>
            <a:endParaRPr lang="fr-FR" i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D9C0CE-57F8-4DBA-AB69-1496AF2191DC}"/>
              </a:ext>
            </a:extLst>
          </p:cNvPr>
          <p:cNvSpPr txBox="1"/>
          <p:nvPr/>
        </p:nvSpPr>
        <p:spPr>
          <a:xfrm>
            <a:off x="476504" y="515485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Organisation du travail à la CDC et applicable au périmètre site Angers-Cholet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F3F52-90BF-40C3-8EE6-13DD6AFA8639}"/>
              </a:ext>
            </a:extLst>
          </p:cNvPr>
          <p:cNvSpPr/>
          <p:nvPr/>
        </p:nvSpPr>
        <p:spPr>
          <a:xfrm>
            <a:off x="5097612" y="6405257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354524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787" y="915595"/>
            <a:ext cx="11310425" cy="5495876"/>
          </a:xfrm>
        </p:spPr>
        <p:txBody>
          <a:bodyPr/>
          <a:lstStyle/>
          <a:p>
            <a:pPr lvl="1"/>
            <a:r>
              <a:rPr lang="fr-FR" sz="1600" dirty="0"/>
              <a:t>Les collaborateurs dont l’activité peut être exercée à distance et qui disposent des équipements adaptés sont donc appelés à travailler à distance en continu ;</a:t>
            </a:r>
            <a:r>
              <a:rPr lang="fr-FR" i="0" dirty="0"/>
              <a:t> </a:t>
            </a:r>
            <a:r>
              <a:rPr lang="fr-FR" sz="1600" dirty="0"/>
              <a:t>par exception, poursuivent leurs activités sur site pour garantir la continuité de service (par stricte nécessité) :</a:t>
            </a:r>
          </a:p>
          <a:p>
            <a:pPr lvl="2"/>
            <a:r>
              <a:rPr lang="fr-FR" sz="1600" dirty="0"/>
              <a:t>les collaborateurs dont les missions ne sont pas délocalisables par nature ou pour des raisons réglementaires ;</a:t>
            </a:r>
          </a:p>
          <a:p>
            <a:pPr lvl="2"/>
            <a:r>
              <a:rPr lang="fr-FR" sz="1600" dirty="0"/>
              <a:t>les collaborateurs non équipés de matériels permettant de travailler à distance, dans l’attente d’une dotation ;</a:t>
            </a:r>
          </a:p>
          <a:p>
            <a:pPr lvl="2"/>
            <a:r>
              <a:rPr lang="fr-FR" sz="1600" dirty="0"/>
              <a:t>les managers encadrant les activités maintenues sur site ;</a:t>
            </a:r>
          </a:p>
          <a:p>
            <a:pPr lvl="2"/>
            <a:endParaRPr lang="fr-FR" sz="1600" dirty="0"/>
          </a:p>
          <a:p>
            <a:r>
              <a:rPr lang="fr-FR" b="1" i="0" dirty="0"/>
              <a:t> A compter du 6 avril :</a:t>
            </a:r>
          </a:p>
          <a:p>
            <a:pPr marL="285750" indent="-285750">
              <a:buFontTx/>
              <a:buChar char="-"/>
            </a:pPr>
            <a:r>
              <a:rPr lang="fr-FR" i="0" dirty="0"/>
              <a:t>Les déplacements en journée ne doivent pas aller au-delà  d’un rayon de 10 km sauf motifs impérieux </a:t>
            </a:r>
          </a:p>
          <a:p>
            <a:pPr marL="285750" indent="-285750">
              <a:buFontTx/>
              <a:buChar char="-"/>
            </a:pPr>
            <a:r>
              <a:rPr lang="fr-FR" i="0" dirty="0"/>
              <a:t>Les déplacements interrégionaux sont interdits sauf motifs impérieux.</a:t>
            </a:r>
          </a:p>
          <a:p>
            <a:endParaRPr lang="fr-FR" i="0" dirty="0"/>
          </a:p>
          <a:p>
            <a:r>
              <a:rPr lang="fr-FR" i="0" dirty="0"/>
              <a:t>Le régime des justificatifs de déplacement professionnel est maintenu.</a:t>
            </a:r>
            <a:endParaRPr lang="fr-FR" sz="1600" dirty="0"/>
          </a:p>
          <a:p>
            <a:r>
              <a:rPr lang="fr-FR" dirty="0"/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D9C0CE-57F8-4DBA-AB69-1496AF2191DC}"/>
              </a:ext>
            </a:extLst>
          </p:cNvPr>
          <p:cNvSpPr txBox="1"/>
          <p:nvPr/>
        </p:nvSpPr>
        <p:spPr>
          <a:xfrm>
            <a:off x="476504" y="515485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Organisation du travail à la CDC et applicable au périmètre site Angers-Cholet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F3F52-90BF-40C3-8EE6-13DD6AFA8639}"/>
              </a:ext>
            </a:extLst>
          </p:cNvPr>
          <p:cNvSpPr/>
          <p:nvPr/>
        </p:nvSpPr>
        <p:spPr>
          <a:xfrm>
            <a:off x="5097612" y="6405257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18209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723" y="1016635"/>
            <a:ext cx="10439143" cy="5495876"/>
          </a:xfrm>
        </p:spPr>
        <p:txBody>
          <a:bodyPr/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0" dirty="0"/>
              <a:t>L’ensemble des sites de l’Etablissement public restent ouverts et accessibles aux collaborateurs.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i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L’ensemble des consignes sanitaires est en cours d’actualisation sur le guide sanitaire Angers-Cholet (travail d’actualisation réalisé en commun avec Bordeaux). En attente de la note actualisée SGG pour actualiser la note locale site Angers-Cholet du 21.09.20.</a:t>
            </a:r>
          </a:p>
          <a:p>
            <a:r>
              <a:rPr lang="fr-FR" sz="1800" i="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0" dirty="0"/>
              <a:t>L’offre de restauration actuellement en place demeure:  Les restaurants d’Angers Louis-Gain et Quatuor restent ouverts et offrent des repas prêts à consommer sur place ou à emporter. </a:t>
            </a:r>
          </a:p>
          <a:p>
            <a:r>
              <a:rPr lang="fr-FR" dirty="0">
                <a:ea typeface="Calibri" panose="020F0502020204030204" pitchFamily="34" charset="0"/>
              </a:rPr>
              <a:t>	Pour mémoire: </a:t>
            </a:r>
          </a:p>
          <a:p>
            <a:r>
              <a:rPr lang="fr-FR" dirty="0">
                <a:ea typeface="Calibri" panose="020F0502020204030204" pitchFamily="34" charset="0"/>
              </a:rPr>
              <a:t>	- 2 mètres d’intervalle sans le masque (à table),</a:t>
            </a:r>
          </a:p>
          <a:p>
            <a:r>
              <a:rPr lang="fr-FR" dirty="0">
                <a:ea typeface="Calibri" panose="020F0502020204030204" pitchFamily="34" charset="0"/>
              </a:rPr>
              <a:t> 	- 8 m² par personne = révision du capacitaire de la salle de la rue L. Gain à </a:t>
            </a:r>
            <a:r>
              <a:rPr lang="fr-FR" b="1" dirty="0">
                <a:ea typeface="Calibri" panose="020F0502020204030204" pitchFamily="34" charset="0"/>
              </a:rPr>
              <a:t>40 places assises et 34 	places à Quatuor.</a:t>
            </a:r>
          </a:p>
          <a:p>
            <a:endParaRPr lang="fr-FR" i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60B123-DCB6-4313-8A82-58174FE626B5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Accès et fonctionnement des sites de la CDC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21A02-5CE8-41C0-9F12-73DA041FFCBA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242244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573" y="1257837"/>
            <a:ext cx="10439143" cy="5495876"/>
          </a:xfrm>
        </p:spPr>
        <p:txBody>
          <a:bodyPr/>
          <a:lstStyle/>
          <a:p>
            <a:endParaRPr lang="fr-FR" i="0" dirty="0"/>
          </a:p>
          <a:p>
            <a:r>
              <a:rPr lang="fr-FR" sz="1800" i="0" dirty="0"/>
              <a:t>Dans ce contexte très évolutif, les collaborateurs sont appelés à se tenir régulièrement informés de l’évolution des consignes nationales et des mesures prises à la Caisse des Dépôts afin de rester aisément mobilisables, notamment sur site. Les managers sont particulièrement sensibilisés pour vérifier que l’information a été reçue par tous les collaborateurs.</a:t>
            </a:r>
          </a:p>
          <a:p>
            <a:endParaRPr lang="fr-FR" sz="1800" i="0" dirty="0"/>
          </a:p>
          <a:p>
            <a:r>
              <a:rPr lang="fr-FR" sz="1800" i="0" dirty="0"/>
              <a:t>A cette fin, une information interne régulière continuera d’être diffusée et relayée par les canaux habituels, coffre-fort électronique en particulier.</a:t>
            </a:r>
          </a:p>
          <a:p>
            <a:r>
              <a:rPr lang="fr-FR" sz="1800" i="0" dirty="0"/>
              <a:t> </a:t>
            </a:r>
          </a:p>
          <a:p>
            <a:r>
              <a:rPr lang="fr-FR" sz="1800" i="0" dirty="0"/>
              <a:t>Chaque collaborateur est, de manière générale, appelé à faire preuve de responsabilité et de civisme dans l’exercice de ses fonctions.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60B123-DCB6-4313-8A82-58174FE626B5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Mobilisation des collaborateurs de la CDC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8CAD8-C168-44F5-9573-7089575230D0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110809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69E35-A854-46D4-9AD3-5DE3F57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8C0110-2D2F-4F07-9AC1-3FC0597D0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Précisions sur le périmètre CSSCTLA</a:t>
            </a:r>
          </a:p>
        </p:txBody>
      </p:sp>
    </p:spTree>
    <p:extLst>
      <p:ext uri="{BB962C8B-B14F-4D97-AF65-F5344CB8AC3E}">
        <p14:creationId xmlns:p14="http://schemas.microsoft.com/office/powerpoint/2010/main" val="98906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16067-B97B-454D-8B16-A1C4665C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1F609-23F6-4F54-B585-FAFD262A4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974" y="1516869"/>
            <a:ext cx="11346052" cy="5495876"/>
          </a:xfrm>
        </p:spPr>
        <p:txBody>
          <a:bodyPr/>
          <a:lstStyle/>
          <a:p>
            <a:pPr marL="285750" lvl="0" indent="-285750">
              <a:buFontTx/>
              <a:buChar char="-"/>
            </a:pPr>
            <a:r>
              <a:rPr lang="fr-FR" sz="1800" i="0" dirty="0"/>
              <a:t>Tous les collaborateurs permanents équipés sont invités à réaliser leur activité en TOD</a:t>
            </a:r>
          </a:p>
          <a:p>
            <a:pPr lvl="0"/>
            <a:r>
              <a:rPr lang="fr-FR" sz="1800" i="0" dirty="0"/>
              <a:t>-    Les permanents non équipés travaillent sur site </a:t>
            </a:r>
          </a:p>
          <a:p>
            <a:pPr marL="285750" lvl="0" indent="-285750">
              <a:buFontTx/>
              <a:buChar char="-"/>
            </a:pPr>
            <a:r>
              <a:rPr lang="fr-FR" sz="1800" i="0" dirty="0"/>
              <a:t> Les permanents dont on a besoin sur site pour assurer l’activité qui ne peut être réalisée que sur site restent sur site </a:t>
            </a:r>
          </a:p>
          <a:p>
            <a:pPr marL="285750" lvl="0" indent="-285750">
              <a:buFontTx/>
              <a:buChar char="-"/>
            </a:pPr>
            <a:endParaRPr lang="fr-FR" sz="1800" i="0" dirty="0"/>
          </a:p>
          <a:p>
            <a:pPr marL="285750" lvl="0" indent="-285750">
              <a:buFontTx/>
              <a:buChar char="-"/>
            </a:pPr>
            <a:r>
              <a:rPr lang="fr-FR" sz="1800" i="0" dirty="0"/>
              <a:t>Tous les intérimaires restent sur site avec le dispositif d’encadrement idoine </a:t>
            </a:r>
          </a:p>
          <a:p>
            <a:pPr lvl="0"/>
            <a:r>
              <a:rPr lang="fr-FR" sz="1800" i="0" dirty="0"/>
              <a:t>(certains ont été équipés pour </a:t>
            </a:r>
            <a:r>
              <a:rPr lang="fr-FR" sz="1800" i="0" dirty="0" err="1"/>
              <a:t>TODer</a:t>
            </a:r>
            <a:r>
              <a:rPr lang="fr-FR" sz="1800" i="0" dirty="0"/>
              <a:t> fin mars 2021: </a:t>
            </a:r>
            <a:r>
              <a:rPr lang="fr-FR" sz="1800" b="1" i="0" dirty="0"/>
              <a:t>11 DFPC et 18 DSC</a:t>
            </a:r>
            <a:endParaRPr lang="fr-FR" sz="1800" i="0" dirty="0"/>
          </a:p>
          <a:p>
            <a:pPr marL="285750" lvl="0" indent="-285750">
              <a:buFontTx/>
              <a:buChar char="-"/>
            </a:pPr>
            <a:endParaRPr lang="fr-FR" sz="1800" i="0" dirty="0"/>
          </a:p>
          <a:p>
            <a:pPr marL="285750" lvl="0" indent="-285750">
              <a:buFontTx/>
              <a:buChar char="-"/>
            </a:pPr>
            <a:r>
              <a:rPr lang="fr-FR" sz="1800" b="1" i="0" dirty="0"/>
              <a:t>Cette organisation du travail demeure jusqu’au 1</a:t>
            </a:r>
            <a:r>
              <a:rPr lang="fr-FR" sz="1800" b="1" i="0" baseline="30000" dirty="0"/>
              <a:t>er</a:t>
            </a:r>
            <a:r>
              <a:rPr lang="fr-FR" sz="1800" b="1" i="0" dirty="0"/>
              <a:t> mai 2021, sauf si des évolutions des mesures gouvernementales interviennent dans cette période.</a:t>
            </a:r>
          </a:p>
          <a:p>
            <a:endParaRPr lang="fr-FR" sz="1800" b="1" i="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CD7FC4-9FA2-4FEE-BF44-71606FEBD0E1}"/>
              </a:ext>
            </a:extLst>
          </p:cNvPr>
          <p:cNvSpPr txBox="1"/>
          <p:nvPr/>
        </p:nvSpPr>
        <p:spPr>
          <a:xfrm>
            <a:off x="773723" y="492369"/>
            <a:ext cx="1022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Organisation du travail sur le périmètre du CSSCTLA : rappel de généralités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82B92-5807-4D85-B5A7-A59A9293D033}"/>
              </a:ext>
            </a:extLst>
          </p:cNvPr>
          <p:cNvSpPr/>
          <p:nvPr/>
        </p:nvSpPr>
        <p:spPr>
          <a:xfrm>
            <a:off x="5097612" y="639118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CSSCTLA du 08.04.21</a:t>
            </a:r>
          </a:p>
        </p:txBody>
      </p:sp>
    </p:spTree>
    <p:extLst>
      <p:ext uri="{BB962C8B-B14F-4D97-AF65-F5344CB8AC3E}">
        <p14:creationId xmlns:p14="http://schemas.microsoft.com/office/powerpoint/2010/main" val="78516999"/>
      </p:ext>
    </p:extLst>
  </p:cSld>
  <p:clrMapOvr>
    <a:masterClrMapping/>
  </p:clrMapOvr>
</p:sld>
</file>

<file path=ppt/theme/theme1.xml><?xml version="1.0" encoding="utf-8"?>
<a:theme xmlns:a="http://schemas.openxmlformats.org/drawingml/2006/main" name="Caisse des Dépôts">
  <a:themeElements>
    <a:clrScheme name="Caisse des Dépôts">
      <a:dk1>
        <a:srgbClr val="F01E1E"/>
      </a:dk1>
      <a:lt1>
        <a:srgbClr val="FFFFFF"/>
      </a:lt1>
      <a:dk2>
        <a:srgbClr val="000000"/>
      </a:dk2>
      <a:lt2>
        <a:srgbClr val="FFFFFF"/>
      </a:lt2>
      <a:accent1>
        <a:srgbClr val="82D2FA"/>
      </a:accent1>
      <a:accent2>
        <a:srgbClr val="73C8AA"/>
      </a:accent2>
      <a:accent3>
        <a:srgbClr val="00AFAA"/>
      </a:accent3>
      <a:accent4>
        <a:srgbClr val="00AAFA"/>
      </a:accent4>
      <a:accent5>
        <a:srgbClr val="E60087"/>
      </a:accent5>
      <a:accent6>
        <a:srgbClr val="E6505A"/>
      </a:accent6>
      <a:hlink>
        <a:srgbClr val="8C2896"/>
      </a:hlink>
      <a:folHlink>
        <a:srgbClr val="1E46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180204_caisse_des_depots_masque_ppt_2019-2.potx  -  Lecture seule" id="{B91BBD6F-D051-44AC-B209-6DF51431B332}" vid="{EC03D3CF-F918-4899-9E55-117974CABC7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Point information reprise activité post 11 mai</Template>
  <TotalTime>3945</TotalTime>
  <Words>2871</Words>
  <Application>Microsoft Office PowerPoint</Application>
  <PresentationFormat>Grand écran</PresentationFormat>
  <Paragraphs>490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Caisse des Dépôts</vt:lpstr>
      <vt:lpstr>Point de situation sanitaire - Covid-19  Site Angers-Cholet </vt:lpstr>
      <vt:lpstr>Sommaire</vt:lpstr>
      <vt:lpstr>01</vt:lpstr>
      <vt:lpstr>Présentation PowerPoint</vt:lpstr>
      <vt:lpstr>Présentation PowerPoint</vt:lpstr>
      <vt:lpstr>Présentation PowerPoint</vt:lpstr>
      <vt:lpstr>Présentation PowerPoint</vt:lpstr>
      <vt:lpstr>02</vt:lpstr>
      <vt:lpstr>Présentation PowerPoint</vt:lpstr>
      <vt:lpstr>Présentation PowerPoint</vt:lpstr>
      <vt:lpstr>Présence sur site au 26.03.21 – intérimaires</vt:lpstr>
      <vt:lpstr>Prévisionnel de présence sur site par bâtiment – semaine du 6 avril au 9 avril 2021 </vt:lpstr>
      <vt:lpstr>Informations des directions métiers (1/4) </vt:lpstr>
      <vt:lpstr>Présentation PowerPoint</vt:lpstr>
      <vt:lpstr>Informations des directions métiers (3/4) </vt:lpstr>
      <vt:lpstr>Informations des directions métiers (4/4) </vt:lpstr>
      <vt:lpstr>03</vt:lpstr>
      <vt:lpstr>Equipement des agents: point situation au 01.04.21</vt:lpstr>
      <vt:lpstr>04</vt:lpstr>
      <vt:lpstr>Présentation PowerPoint</vt:lpstr>
      <vt:lpstr>05</vt:lpstr>
      <vt:lpstr>Les mesures de contrôle</vt:lpstr>
      <vt:lpstr>06</vt:lpstr>
      <vt:lpstr>Présentation PowerPoint</vt:lpstr>
      <vt:lpstr>Présentation PowerPoint</vt:lpstr>
      <vt:lpstr>07</vt:lpstr>
      <vt:lpstr>Dispositif de communication COVID-19</vt:lpstr>
      <vt:lpstr>Présentation PowerPoint</vt:lpstr>
      <vt:lpstr>caissedesdepots.fr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d’information sur la reprise d’activité post-11 mai 2020</dc:title>
  <dc:creator>Barbot, Celia</dc:creator>
  <cp:lastModifiedBy>Agostini, Marine</cp:lastModifiedBy>
  <cp:revision>351</cp:revision>
  <cp:lastPrinted>2020-10-22T09:12:39Z</cp:lastPrinted>
  <dcterms:created xsi:type="dcterms:W3CDTF">2020-06-08T10:08:39Z</dcterms:created>
  <dcterms:modified xsi:type="dcterms:W3CDTF">2021-04-07T12:54:48Z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87ec98-8aff-418c-9455-dc857e1ea7dc_Enabled">
    <vt:lpwstr>true</vt:lpwstr>
  </property>
  <property fmtid="{D5CDD505-2E9C-101B-9397-08002B2CF9AE}" pid="3" name="MSIP_Label_1387ec98-8aff-418c-9455-dc857e1ea7dc_SetDate">
    <vt:lpwstr>2021-04-07T12:54:47Z</vt:lpwstr>
  </property>
  <property fmtid="{D5CDD505-2E9C-101B-9397-08002B2CF9AE}" pid="4" name="MSIP_Label_1387ec98-8aff-418c-9455-dc857e1ea7dc_Method">
    <vt:lpwstr>Standard</vt:lpwstr>
  </property>
  <property fmtid="{D5CDD505-2E9C-101B-9397-08002B2CF9AE}" pid="5" name="MSIP_Label_1387ec98-8aff-418c-9455-dc857e1ea7dc_Name">
    <vt:lpwstr>1387ec98-8aff-418c-9455-dc857e1ea7dc</vt:lpwstr>
  </property>
  <property fmtid="{D5CDD505-2E9C-101B-9397-08002B2CF9AE}" pid="6" name="MSIP_Label_1387ec98-8aff-418c-9455-dc857e1ea7dc_SiteId">
    <vt:lpwstr>6eab6365-8194-49c6-a4d0-e2d1a0fbeb74</vt:lpwstr>
  </property>
  <property fmtid="{D5CDD505-2E9C-101B-9397-08002B2CF9AE}" pid="7" name="MSIP_Label_1387ec98-8aff-418c-9455-dc857e1ea7dc_ActionId">
    <vt:lpwstr/>
  </property>
  <property fmtid="{D5CDD505-2E9C-101B-9397-08002B2CF9AE}" pid="8" name="MSIP_Label_1387ec98-8aff-418c-9455-dc857e1ea7dc_ContentBits">
    <vt:lpwstr>2</vt:lpwstr>
  </property>
</Properties>
</file>